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41"/>
  </p:notesMasterIdLst>
  <p:handoutMasterIdLst>
    <p:handoutMasterId r:id="rId42"/>
  </p:handoutMasterIdLst>
  <p:sldIdLst>
    <p:sldId id="259" r:id="rId2"/>
    <p:sldId id="293" r:id="rId3"/>
    <p:sldId id="296" r:id="rId4"/>
    <p:sldId id="262" r:id="rId5"/>
    <p:sldId id="294" r:id="rId6"/>
    <p:sldId id="295" r:id="rId7"/>
    <p:sldId id="298" r:id="rId8"/>
    <p:sldId id="265" r:id="rId9"/>
    <p:sldId id="266" r:id="rId10"/>
    <p:sldId id="287" r:id="rId11"/>
    <p:sldId id="297" r:id="rId12"/>
    <p:sldId id="268" r:id="rId13"/>
    <p:sldId id="301" r:id="rId14"/>
    <p:sldId id="269" r:id="rId15"/>
    <p:sldId id="271" r:id="rId16"/>
    <p:sldId id="300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306" r:id="rId33"/>
    <p:sldId id="302" r:id="rId34"/>
    <p:sldId id="303" r:id="rId35"/>
    <p:sldId id="289" r:id="rId36"/>
    <p:sldId id="290" r:id="rId37"/>
    <p:sldId id="305" r:id="rId38"/>
    <p:sldId id="291" r:id="rId39"/>
    <p:sldId id="292" r:id="rId4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28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Walz" initials="DW" lastIdx="3" clrIdx="0">
    <p:extLst>
      <p:ext uri="{19B8F6BF-5375-455C-9EA6-DF929625EA0E}">
        <p15:presenceInfo xmlns:p15="http://schemas.microsoft.com/office/powerpoint/2012/main" xmlns="" userId="S-1-5-21-2866292537-1881748752-26857799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2D1"/>
    <a:srgbClr val="9E8B6D"/>
    <a:srgbClr val="A7B78C"/>
    <a:srgbClr val="728C47"/>
    <a:srgbClr val="4F6F1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94581" autoAdjust="0"/>
  </p:normalViewPr>
  <p:slideViewPr>
    <p:cSldViewPr snapToGrid="0">
      <p:cViewPr varScale="1">
        <p:scale>
          <a:sx n="68" d="100"/>
          <a:sy n="68" d="100"/>
        </p:scale>
        <p:origin x="-307" y="-62"/>
      </p:cViewPr>
      <p:guideLst>
        <p:guide orient="horz" pos="3228"/>
        <p:guide pos="576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0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nycfp005\empshared$\R\Restorix\Project%20Lions\Fireside%20Chats\xls%20backup\Copy%20of%20Lions%20CIM%20xls%20backup%20v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cfp005\empshared$\R\Restorix\Project%20Lions\Fireside%20Chats\xls%20backup\Copy%20of%20Lions%20CIM%20xls%20backup%20v0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cfp005\empshared$\R\Restorix\Project%20Lions\Fireside%20Chats\xls%20backup\Copy%20of%20Lions%20CIM%20xls%20backup%20v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cfp005\empshared$\R\Restorix\Project%20Lions\Fireside%20Chats\xls%20backup\Copy%20of%20Lions%20CIM%20xls%20backup%20v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cfp005\empshared$\R\Restorix\Project%20Lions\CIM\xls%20backup\Lions%20CIM%20xls%20backup%20v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47712418300651E-2"/>
          <c:y val="0.12630530386672176"/>
          <c:w val="0.92810457516339873"/>
          <c:h val="0.754144590352007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Demos!$B$48:$B$51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2025</c:v>
                </c:pt>
              </c:numCache>
            </c:numRef>
          </c:cat>
          <c:val>
            <c:numRef>
              <c:f>Demos!$C$48:$C$51</c:f>
              <c:numCache>
                <c:formatCode>0.0%</c:formatCode>
                <c:ptCount val="4"/>
                <c:pt idx="0">
                  <c:v>6.2E-2</c:v>
                </c:pt>
                <c:pt idx="1">
                  <c:v>0.104</c:v>
                </c:pt>
                <c:pt idx="2">
                  <c:v>0.122</c:v>
                </c:pt>
                <c:pt idx="3">
                  <c:v>0.14899999999999999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A3-45B5-B6CE-785E626BB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38240"/>
        <c:axId val="78539776"/>
      </c:barChart>
      <c:catAx>
        <c:axId val="7853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539776"/>
        <c:crosses val="autoZero"/>
        <c:auto val="1"/>
        <c:lblAlgn val="ctr"/>
        <c:lblOffset val="100"/>
        <c:noMultiLvlLbl val="0"/>
      </c:catAx>
      <c:valAx>
        <c:axId val="78539776"/>
        <c:scaling>
          <c:orientation val="minMax"/>
          <c:max val="0.15000000000000002"/>
          <c:min val="5.000000000000001E-2"/>
        </c:scaling>
        <c:delete val="1"/>
        <c:axPos val="l"/>
        <c:numFmt formatCode="0.0%" sourceLinked="1"/>
        <c:majorTickMark val="out"/>
        <c:minorTickMark val="none"/>
        <c:tickLblPos val="nextTo"/>
        <c:crossAx val="785382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>
          <a:latin typeface="+mj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Demos!$B$5:$B$10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Demos!$C$5:$C$10</c:f>
              <c:numCache>
                <c:formatCode>0.0%</c:formatCode>
                <c:ptCount val="6"/>
                <c:pt idx="0">
                  <c:v>0.126</c:v>
                </c:pt>
                <c:pt idx="1">
                  <c:v>0.13200000000000001</c:v>
                </c:pt>
                <c:pt idx="2">
                  <c:v>0.14699999999999999</c:v>
                </c:pt>
                <c:pt idx="3">
                  <c:v>0.161</c:v>
                </c:pt>
                <c:pt idx="4">
                  <c:v>0.17499999999999999</c:v>
                </c:pt>
                <c:pt idx="5">
                  <c:v>0.193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DE-4315-B592-8D73421C3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52064"/>
        <c:axId val="97522432"/>
      </c:barChart>
      <c:catAx>
        <c:axId val="7855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522432"/>
        <c:crosses val="autoZero"/>
        <c:auto val="1"/>
        <c:lblAlgn val="ctr"/>
        <c:lblOffset val="100"/>
        <c:noMultiLvlLbl val="0"/>
      </c:catAx>
      <c:valAx>
        <c:axId val="97522432"/>
        <c:scaling>
          <c:orientation val="minMax"/>
          <c:max val="0.2"/>
          <c:min val="0.1"/>
        </c:scaling>
        <c:delete val="1"/>
        <c:axPos val="l"/>
        <c:numFmt formatCode="0.0%" sourceLinked="1"/>
        <c:majorTickMark val="out"/>
        <c:minorTickMark val="none"/>
        <c:tickLblPos val="nextTo"/>
        <c:crossAx val="78552064"/>
        <c:crosses val="autoZero"/>
        <c:crossBetween val="between"/>
        <c:majorUnit val="5.000000000000001E-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+mj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Demos!$B$40:$B$44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Demos!$C$40:$C$44</c:f>
              <c:numCache>
                <c:formatCode>0.0%</c:formatCode>
                <c:ptCount val="5"/>
                <c:pt idx="0">
                  <c:v>0.36899999999999999</c:v>
                </c:pt>
                <c:pt idx="1">
                  <c:v>0.378</c:v>
                </c:pt>
                <c:pt idx="2">
                  <c:v>0.38700000000000001</c:v>
                </c:pt>
                <c:pt idx="3">
                  <c:v>0.39700000000000002</c:v>
                </c:pt>
                <c:pt idx="4">
                  <c:v>0.40500000000000003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D6-4447-AFFF-032A15464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34720"/>
        <c:axId val="97536256"/>
      </c:barChart>
      <c:catAx>
        <c:axId val="975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7536256"/>
        <c:crosses val="autoZero"/>
        <c:auto val="1"/>
        <c:lblAlgn val="ctr"/>
        <c:lblOffset val="100"/>
        <c:noMultiLvlLbl val="0"/>
      </c:catAx>
      <c:valAx>
        <c:axId val="97536256"/>
        <c:scaling>
          <c:orientation val="minMax"/>
          <c:max val="0.41000000000000003"/>
          <c:min val="0.35000000000000003"/>
        </c:scaling>
        <c:delete val="1"/>
        <c:axPos val="l"/>
        <c:numFmt formatCode="0.0%" sourceLinked="1"/>
        <c:majorTickMark val="out"/>
        <c:minorTickMark val="none"/>
        <c:tickLblPos val="nextTo"/>
        <c:crossAx val="97534720"/>
        <c:crosses val="autoZero"/>
        <c:crossBetween val="between"/>
        <c:majorUnit val="5.000000000000001E-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j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E6E17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9B-4DE9-8445-B95119BAC4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9B-4DE9-8445-B95119BAC4FC}"/>
              </c:ext>
            </c:extLst>
          </c:dPt>
          <c:dPt>
            <c:idx val="2"/>
            <c:bubble3D val="0"/>
            <c:spPr>
              <a:solidFill>
                <a:srgbClr val="A7B78C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9B-4DE9-8445-B95119BAC4FC}"/>
              </c:ext>
            </c:extLst>
          </c:dPt>
          <c:dPt>
            <c:idx val="3"/>
            <c:bubble3D val="0"/>
            <c:spPr>
              <a:solidFill>
                <a:srgbClr val="9E8B6D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9B-4DE9-8445-B95119BAC4FC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9B-4DE9-8445-B95119BAC4FC}"/>
              </c:ext>
            </c:extLst>
          </c:dPt>
          <c:dLbls>
            <c:dLbl>
              <c:idx val="0"/>
              <c:layout>
                <c:manualLayout>
                  <c:x val="-0.17545997375328085"/>
                  <c:y val="0.12081291921843103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97DC2BE-D336-4BA0-9861-977AC6675948}" type="CATEGORYNAME">
                      <a:rPr lang="en-US" smtClean="0"/>
                      <a:pPr>
                        <a:defRPr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446E3BAD-DF69-4317-8E14-C6C1144690E7}" type="VALUE">
                      <a:rPr lang="en-US" baseline="0"/>
                      <a:pPr>
                        <a:defRPr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9B-4DE9-8445-B95119BAC4FC}"/>
                </c:ext>
              </c:extLst>
            </c:dLbl>
            <c:dLbl>
              <c:idx val="1"/>
              <c:layout>
                <c:manualLayout>
                  <c:x val="-0.13167922752895456"/>
                  <c:y val="-0.2348297658530937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1E4E62DC-2A0D-4591-98E4-4494B1BDEF33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fld id="{08D90148-CAA4-406C-A3F6-5706EB7A810E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9B-4DE9-8445-B95119BAC4FC}"/>
                </c:ext>
              </c:extLst>
            </c:dLbl>
            <c:dLbl>
              <c:idx val="2"/>
              <c:layout>
                <c:manualLayout>
                  <c:x val="0.17671200190885231"/>
                  <c:y val="-0.1904650590551181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3940011-462A-4572-BEA4-7E54349439D3}" type="CATEGORYNAME">
                      <a:rPr lang="en-US" smtClean="0"/>
                      <a:pPr>
                        <a:defRPr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ABA62D6E-DCD9-4CBB-9914-951C78E4F3ED}" type="VALUE">
                      <a:rPr lang="en-US" baseline="0"/>
                      <a:pPr>
                        <a:defRPr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9B-4DE9-8445-B95119BAC4FC}"/>
                </c:ext>
              </c:extLst>
            </c:dLbl>
            <c:dLbl>
              <c:idx val="3"/>
              <c:layout>
                <c:manualLayout>
                  <c:x val="0.16918799212598426"/>
                  <c:y val="0.10702646544181978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09FD66A-2C80-4E3C-BD1C-4F6F3219700B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fld id="{37B98530-C855-4EFF-B8B0-66793DE01306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19B-4DE9-8445-B95119BAC4FC}"/>
                </c:ext>
              </c:extLst>
            </c:dLbl>
            <c:dLbl>
              <c:idx val="4"/>
              <c:layout>
                <c:manualLayout>
                  <c:x val="9.1693298039801918E-2"/>
                  <c:y val="0.13129926306996287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F6B94F1-1ECC-4353-80A2-217C14F80C2A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88B00EA7-7C9D-46D8-AD40-183702D1241D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19B-4DE9-8445-B95119BAC4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Market!$B$3:$B$7</c:f>
              <c:strCache>
                <c:ptCount val="5"/>
                <c:pt idx="0">
                  <c:v>Diabetic</c:v>
                </c:pt>
                <c:pt idx="1">
                  <c:v>Venous</c:v>
                </c:pt>
                <c:pt idx="2">
                  <c:v>Pressure</c:v>
                </c:pt>
                <c:pt idx="3">
                  <c:v>Arterial</c:v>
                </c:pt>
                <c:pt idx="4">
                  <c:v>All Other</c:v>
                </c:pt>
              </c:strCache>
            </c:strRef>
          </c:cat>
          <c:val>
            <c:numRef>
              <c:f>Market!$C$3:$C$7</c:f>
              <c:numCache>
                <c:formatCode>0%</c:formatCode>
                <c:ptCount val="5"/>
                <c:pt idx="0">
                  <c:v>0.3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19B-4DE9-8445-B95119BAC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680343622728628"/>
          <c:y val="0.28087038653277868"/>
          <c:w val="0.47914739203786821"/>
          <c:h val="0.69427968011080388"/>
        </c:manualLayout>
      </c:layout>
      <c:pieChart>
        <c:varyColors val="1"/>
        <c:ser>
          <c:idx val="0"/>
          <c:order val="0"/>
          <c:spPr>
            <a:solidFill>
              <a:srgbClr val="4E6E17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906-4527-83C8-37166601B075}"/>
              </c:ext>
            </c:extLst>
          </c:dPt>
          <c:dPt>
            <c:idx val="1"/>
            <c:bubble3D val="0"/>
            <c:spPr>
              <a:solidFill>
                <a:srgbClr val="90492D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06-4527-83C8-37166601B075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06-4527-83C8-37166601B07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906-4527-83C8-37166601B07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906-4527-83C8-37166601B075}"/>
              </c:ext>
            </c:extLst>
          </c:dPt>
          <c:dLbls>
            <c:dLbl>
              <c:idx val="0"/>
              <c:layout>
                <c:manualLayout>
                  <c:x val="-0.11712685914260718"/>
                  <c:y val="0.20414625255176436"/>
                </c:manualLayout>
              </c:layout>
              <c:tx>
                <c:rich>
                  <a:bodyPr/>
                  <a:lstStyle/>
                  <a:p>
                    <a:fld id="{6D12505E-FAB4-4C17-8F9F-DC515419138A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4E27D0FA-A0FB-4757-8D10-B015AA3A811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906-4527-83C8-37166601B075}"/>
                </c:ext>
              </c:extLst>
            </c:dLbl>
            <c:dLbl>
              <c:idx val="1"/>
              <c:layout>
                <c:manualLayout>
                  <c:x val="-7.7213731277239947E-2"/>
                  <c:y val="-0.1369136133568431"/>
                </c:manualLayout>
              </c:layout>
              <c:tx>
                <c:rich>
                  <a:bodyPr/>
                  <a:lstStyle/>
                  <a:p>
                    <a:fld id="{0E7A41B0-AEDA-42FD-8BB7-F95F43986244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fld id="{E64CB328-4762-4F82-B143-6E42FB0527CF}" type="VALUE">
                      <a:rPr lang="en-US" baseline="0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906-4527-83C8-37166601B075}"/>
                </c:ext>
              </c:extLst>
            </c:dLbl>
            <c:dLbl>
              <c:idx val="2"/>
              <c:layout>
                <c:manualLayout>
                  <c:x val="5.3613812059648283E-2"/>
                  <c:y val="8.1477105441493045E-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F49462F5-A79A-47BA-B9A2-EA71F78B9E90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n-US" dirty="0">
                        <a:solidFill>
                          <a:schemeClr val="tx1"/>
                        </a:solidFill>
                      </a:rPr>
                    </a:br>
                    <a:fld id="{229A0F41-F2AC-475F-BC73-4D0324CF9260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455884419742559"/>
                      <c:h val="0.2693666280465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906-4527-83C8-37166601B075}"/>
                </c:ext>
              </c:extLst>
            </c:dLbl>
            <c:dLbl>
              <c:idx val="3"/>
              <c:layout>
                <c:manualLayout>
                  <c:x val="2.3802859429554946E-2"/>
                  <c:y val="-6.1567565060172226E-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E9B5FA6A-96C3-4825-B1E7-52EAA47F0B27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n-US" baseline="0" dirty="0">
                        <a:solidFill>
                          <a:schemeClr val="tx1"/>
                        </a:solidFill>
                      </a:rPr>
                    </a:br>
                    <a:fld id="{E313A5D4-0187-4BD3-B214-DDF887402FAF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906-4527-83C8-37166601B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Contracts!$B$3:$B$7</c:f>
              <c:strCache>
                <c:ptCount val="4"/>
                <c:pt idx="0">
                  <c:v>POR</c:v>
                </c:pt>
                <c:pt idx="1">
                  <c:v>Fixed Fee</c:v>
                </c:pt>
                <c:pt idx="2">
                  <c:v>Management Fee</c:v>
                </c:pt>
                <c:pt idx="3">
                  <c:v>Hybrid</c:v>
                </c:pt>
              </c:strCache>
            </c:strRef>
          </c:cat>
          <c:val>
            <c:numRef>
              <c:f>Contracts!$C$3:$C$7</c:f>
              <c:numCache>
                <c:formatCode>0%</c:formatCode>
                <c:ptCount val="5"/>
                <c:pt idx="0">
                  <c:v>0.41</c:v>
                </c:pt>
                <c:pt idx="1">
                  <c:v>0.39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906-4527-83C8-37166601B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7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28T15:39:13.499" idx="3">
    <p:pos x="10" y="10"/>
    <p:text>need to add corporate marketing suport</p:text>
    <p:extLst>
      <p:ext uri="{C676402C-5697-4E1C-873F-D02D1690AC5C}">
        <p15:threadingInfo xmlns:p15="http://schemas.microsoft.com/office/powerpoint/2012/main" xmlns="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470A9-3F20-46EE-A463-06762CC67A5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6CBE9-B216-4B60-AD0E-2DB88FB5A6D0}">
      <dgm:prSet phldrT="[Text]"/>
      <dgm:spPr/>
      <dgm:t>
        <a:bodyPr/>
        <a:lstStyle/>
        <a:p>
          <a:r>
            <a:rPr lang="en-US" dirty="0">
              <a:latin typeface="+mj-lt"/>
            </a:rPr>
            <a:t>Marketing</a:t>
          </a:r>
        </a:p>
      </dgm:t>
    </dgm:pt>
    <dgm:pt modelId="{EA2A0096-4881-40E1-AD68-D20B4C9FBDBF}" type="parTrans" cxnId="{57731D42-8B0E-4AF3-B588-12D7EAA12FA2}">
      <dgm:prSet/>
      <dgm:spPr/>
      <dgm:t>
        <a:bodyPr/>
        <a:lstStyle/>
        <a:p>
          <a:endParaRPr lang="en-US"/>
        </a:p>
      </dgm:t>
    </dgm:pt>
    <dgm:pt modelId="{540C4136-DD8F-4FE5-A967-A6E3D022F4B8}" type="sibTrans" cxnId="{57731D42-8B0E-4AF3-B588-12D7EAA12FA2}">
      <dgm:prSet/>
      <dgm:spPr/>
      <dgm:t>
        <a:bodyPr/>
        <a:lstStyle/>
        <a:p>
          <a:endParaRPr lang="en-US"/>
        </a:p>
      </dgm:t>
    </dgm:pt>
    <dgm:pt modelId="{7D94C028-4B8B-449E-99F6-E34260E6F8F8}">
      <dgm:prSet phldrT="[Text]"/>
      <dgm:spPr/>
      <dgm:t>
        <a:bodyPr/>
        <a:lstStyle/>
        <a:p>
          <a:r>
            <a:rPr lang="en-US" dirty="0">
              <a:latin typeface="+mj-lt"/>
            </a:rPr>
            <a:t>Program</a:t>
          </a:r>
        </a:p>
        <a:p>
          <a:r>
            <a:rPr lang="en-US" dirty="0">
              <a:latin typeface="+mj-lt"/>
            </a:rPr>
            <a:t>Directors</a:t>
          </a:r>
        </a:p>
      </dgm:t>
    </dgm:pt>
    <dgm:pt modelId="{590379EA-3C36-495A-A8DB-650C3A88ACE6}" type="parTrans" cxnId="{566C6CE4-73EA-4364-AE9A-7C8C92B98E5B}">
      <dgm:prSet/>
      <dgm:spPr/>
      <dgm:t>
        <a:bodyPr/>
        <a:lstStyle/>
        <a:p>
          <a:endParaRPr lang="en-US" dirty="0"/>
        </a:p>
      </dgm:t>
    </dgm:pt>
    <dgm:pt modelId="{960D878F-9B56-4227-9975-3B4D5C6E6DDF}" type="sibTrans" cxnId="{566C6CE4-73EA-4364-AE9A-7C8C92B98E5B}">
      <dgm:prSet/>
      <dgm:spPr/>
      <dgm:t>
        <a:bodyPr/>
        <a:lstStyle/>
        <a:p>
          <a:endParaRPr lang="en-US"/>
        </a:p>
      </dgm:t>
    </dgm:pt>
    <dgm:pt modelId="{995BF52D-49FC-498F-B6D7-40D98C2CAB45}">
      <dgm:prSet phldrT="[Text]"/>
      <dgm:spPr/>
      <dgm:t>
        <a:bodyPr/>
        <a:lstStyle/>
        <a:p>
          <a:r>
            <a:rPr lang="en-US" dirty="0">
              <a:latin typeface="+mj-lt"/>
            </a:rPr>
            <a:t>RestorixHealth</a:t>
          </a:r>
        </a:p>
        <a:p>
          <a:r>
            <a:rPr lang="en-US" dirty="0">
              <a:latin typeface="+mj-lt"/>
            </a:rPr>
            <a:t>Corporate</a:t>
          </a:r>
        </a:p>
        <a:p>
          <a:r>
            <a:rPr lang="en-US" dirty="0">
              <a:latin typeface="+mj-lt"/>
            </a:rPr>
            <a:t>Marketing</a:t>
          </a:r>
        </a:p>
      </dgm:t>
    </dgm:pt>
    <dgm:pt modelId="{243F597B-9E20-4E4E-955D-6B30A742F1DE}" type="parTrans" cxnId="{5B46869B-4C35-4E2C-B790-902501611DDE}">
      <dgm:prSet/>
      <dgm:spPr/>
      <dgm:t>
        <a:bodyPr/>
        <a:lstStyle/>
        <a:p>
          <a:endParaRPr lang="en-US" dirty="0"/>
        </a:p>
      </dgm:t>
    </dgm:pt>
    <dgm:pt modelId="{67380962-FB73-4507-8F59-22C4393210D9}" type="sibTrans" cxnId="{5B46869B-4C35-4E2C-B790-902501611DDE}">
      <dgm:prSet/>
      <dgm:spPr/>
      <dgm:t>
        <a:bodyPr/>
        <a:lstStyle/>
        <a:p>
          <a:endParaRPr lang="en-US"/>
        </a:p>
      </dgm:t>
    </dgm:pt>
    <dgm:pt modelId="{D3F3EC0A-955D-4AF5-87B7-1538FC6528F2}">
      <dgm:prSet phldrT="[Text]"/>
      <dgm:spPr/>
      <dgm:t>
        <a:bodyPr/>
        <a:lstStyle/>
        <a:p>
          <a:r>
            <a:rPr lang="en-US" dirty="0">
              <a:latin typeface="+mj-lt"/>
            </a:rPr>
            <a:t>Regional</a:t>
          </a:r>
        </a:p>
        <a:p>
          <a:r>
            <a:rPr lang="en-US" dirty="0">
              <a:latin typeface="+mj-lt"/>
            </a:rPr>
            <a:t>Directors</a:t>
          </a:r>
        </a:p>
      </dgm:t>
    </dgm:pt>
    <dgm:pt modelId="{5FEB08B6-9D72-471B-9026-FA3D7100099B}" type="parTrans" cxnId="{5D699F33-4833-401C-A732-B69941A8546B}">
      <dgm:prSet/>
      <dgm:spPr/>
      <dgm:t>
        <a:bodyPr/>
        <a:lstStyle/>
        <a:p>
          <a:endParaRPr lang="en-US" dirty="0"/>
        </a:p>
      </dgm:t>
    </dgm:pt>
    <dgm:pt modelId="{645847DF-9C30-40A0-B9F3-6F67407ECF3D}" type="sibTrans" cxnId="{5D699F33-4833-401C-A732-B69941A8546B}">
      <dgm:prSet/>
      <dgm:spPr/>
      <dgm:t>
        <a:bodyPr/>
        <a:lstStyle/>
        <a:p>
          <a:endParaRPr lang="en-US"/>
        </a:p>
      </dgm:t>
    </dgm:pt>
    <dgm:pt modelId="{B99AAE83-EC28-4E48-97A6-057322113D40}" type="pres">
      <dgm:prSet presAssocID="{F18470A9-3F20-46EE-A463-06762CC67A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D8D2A-5D1F-4C6D-9F7B-329D92794F0E}" type="pres">
      <dgm:prSet presAssocID="{7086CBE9-B216-4B60-AD0E-2DB88FB5A6D0}" presName="centerShape" presStyleLbl="node0" presStyleIdx="0" presStyleCnt="1"/>
      <dgm:spPr/>
      <dgm:t>
        <a:bodyPr/>
        <a:lstStyle/>
        <a:p>
          <a:endParaRPr lang="en-US"/>
        </a:p>
      </dgm:t>
    </dgm:pt>
    <dgm:pt modelId="{BD10DF38-10E3-43AB-8B03-6F74C4908A94}" type="pres">
      <dgm:prSet presAssocID="{590379EA-3C36-495A-A8DB-650C3A88ACE6}" presName="parTrans" presStyleLbl="bgSibTrans2D1" presStyleIdx="0" presStyleCnt="3" custScaleX="172381"/>
      <dgm:spPr/>
      <dgm:t>
        <a:bodyPr/>
        <a:lstStyle/>
        <a:p>
          <a:endParaRPr lang="en-US"/>
        </a:p>
      </dgm:t>
    </dgm:pt>
    <dgm:pt modelId="{09346590-73C8-4CFC-BD7E-9E8B3FA901EF}" type="pres">
      <dgm:prSet presAssocID="{7D94C028-4B8B-449E-99F6-E34260E6F8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86542-8AE2-4DE1-ADD0-AD94E0B4A741}" type="pres">
      <dgm:prSet presAssocID="{243F597B-9E20-4E4E-955D-6B30A742F1DE}" presName="parTrans" presStyleLbl="bgSibTrans2D1" presStyleIdx="1" presStyleCnt="3" custScaleX="172381"/>
      <dgm:spPr/>
      <dgm:t>
        <a:bodyPr/>
        <a:lstStyle/>
        <a:p>
          <a:endParaRPr lang="en-US"/>
        </a:p>
      </dgm:t>
    </dgm:pt>
    <dgm:pt modelId="{E59079CF-7A2A-4B7A-906B-88FFEB1343A8}" type="pres">
      <dgm:prSet presAssocID="{995BF52D-49FC-498F-B6D7-40D98C2CAB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45D18-A4E6-49CA-8E2B-10F34A6DC1FE}" type="pres">
      <dgm:prSet presAssocID="{5FEB08B6-9D72-471B-9026-FA3D7100099B}" presName="parTrans" presStyleLbl="bgSibTrans2D1" presStyleIdx="2" presStyleCnt="3" custScaleX="172381"/>
      <dgm:spPr/>
      <dgm:t>
        <a:bodyPr/>
        <a:lstStyle/>
        <a:p>
          <a:endParaRPr lang="en-US"/>
        </a:p>
      </dgm:t>
    </dgm:pt>
    <dgm:pt modelId="{227B4B35-E56C-4371-B7E8-757633F406A3}" type="pres">
      <dgm:prSet presAssocID="{D3F3EC0A-955D-4AF5-87B7-1538FC652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99F33-4833-401C-A732-B69941A8546B}" srcId="{7086CBE9-B216-4B60-AD0E-2DB88FB5A6D0}" destId="{D3F3EC0A-955D-4AF5-87B7-1538FC6528F2}" srcOrd="2" destOrd="0" parTransId="{5FEB08B6-9D72-471B-9026-FA3D7100099B}" sibTransId="{645847DF-9C30-40A0-B9F3-6F67407ECF3D}"/>
    <dgm:cxn modelId="{63B5261A-73F5-4F0A-9107-024998890D55}" type="presOf" srcId="{5FEB08B6-9D72-471B-9026-FA3D7100099B}" destId="{39245D18-A4E6-49CA-8E2B-10F34A6DC1FE}" srcOrd="0" destOrd="0" presId="urn:microsoft.com/office/officeart/2005/8/layout/radial4"/>
    <dgm:cxn modelId="{78C8241E-C0D1-47A5-B6D1-729307E821D5}" type="presOf" srcId="{D3F3EC0A-955D-4AF5-87B7-1538FC6528F2}" destId="{227B4B35-E56C-4371-B7E8-757633F406A3}" srcOrd="0" destOrd="0" presId="urn:microsoft.com/office/officeart/2005/8/layout/radial4"/>
    <dgm:cxn modelId="{566C6CE4-73EA-4364-AE9A-7C8C92B98E5B}" srcId="{7086CBE9-B216-4B60-AD0E-2DB88FB5A6D0}" destId="{7D94C028-4B8B-449E-99F6-E34260E6F8F8}" srcOrd="0" destOrd="0" parTransId="{590379EA-3C36-495A-A8DB-650C3A88ACE6}" sibTransId="{960D878F-9B56-4227-9975-3B4D5C6E6DDF}"/>
    <dgm:cxn modelId="{0EDF518D-BAD5-40A8-85A5-3AC68A279182}" type="presOf" srcId="{F18470A9-3F20-46EE-A463-06762CC67A58}" destId="{B99AAE83-EC28-4E48-97A6-057322113D40}" srcOrd="0" destOrd="0" presId="urn:microsoft.com/office/officeart/2005/8/layout/radial4"/>
    <dgm:cxn modelId="{41E62BBD-74E7-4DB3-8E4D-D65AEFC8FBEB}" type="presOf" srcId="{7D94C028-4B8B-449E-99F6-E34260E6F8F8}" destId="{09346590-73C8-4CFC-BD7E-9E8B3FA901EF}" srcOrd="0" destOrd="0" presId="urn:microsoft.com/office/officeart/2005/8/layout/radial4"/>
    <dgm:cxn modelId="{57731D42-8B0E-4AF3-B588-12D7EAA12FA2}" srcId="{F18470A9-3F20-46EE-A463-06762CC67A58}" destId="{7086CBE9-B216-4B60-AD0E-2DB88FB5A6D0}" srcOrd="0" destOrd="0" parTransId="{EA2A0096-4881-40E1-AD68-D20B4C9FBDBF}" sibTransId="{540C4136-DD8F-4FE5-A967-A6E3D022F4B8}"/>
    <dgm:cxn modelId="{AC3BE1CB-3B9D-4C57-A7F8-5FBAA33E7BFD}" type="presOf" srcId="{7086CBE9-B216-4B60-AD0E-2DB88FB5A6D0}" destId="{BCCD8D2A-5D1F-4C6D-9F7B-329D92794F0E}" srcOrd="0" destOrd="0" presId="urn:microsoft.com/office/officeart/2005/8/layout/radial4"/>
    <dgm:cxn modelId="{6C875260-D314-44B6-B091-41F722C39948}" type="presOf" srcId="{590379EA-3C36-495A-A8DB-650C3A88ACE6}" destId="{BD10DF38-10E3-43AB-8B03-6F74C4908A94}" srcOrd="0" destOrd="0" presId="urn:microsoft.com/office/officeart/2005/8/layout/radial4"/>
    <dgm:cxn modelId="{60D4D85A-BB32-4A0B-BE87-5390277963B7}" type="presOf" srcId="{995BF52D-49FC-498F-B6D7-40D98C2CAB45}" destId="{E59079CF-7A2A-4B7A-906B-88FFEB1343A8}" srcOrd="0" destOrd="0" presId="urn:microsoft.com/office/officeart/2005/8/layout/radial4"/>
    <dgm:cxn modelId="{5B46869B-4C35-4E2C-B790-902501611DDE}" srcId="{7086CBE9-B216-4B60-AD0E-2DB88FB5A6D0}" destId="{995BF52D-49FC-498F-B6D7-40D98C2CAB45}" srcOrd="1" destOrd="0" parTransId="{243F597B-9E20-4E4E-955D-6B30A742F1DE}" sibTransId="{67380962-FB73-4507-8F59-22C4393210D9}"/>
    <dgm:cxn modelId="{EC32C76B-8701-4686-8AB1-4340962A6EDC}" type="presOf" srcId="{243F597B-9E20-4E4E-955D-6B30A742F1DE}" destId="{D4086542-8AE2-4DE1-ADD0-AD94E0B4A741}" srcOrd="0" destOrd="0" presId="urn:microsoft.com/office/officeart/2005/8/layout/radial4"/>
    <dgm:cxn modelId="{5F58FE9D-E006-4D12-8752-292317C2C41B}" type="presParOf" srcId="{B99AAE83-EC28-4E48-97A6-057322113D40}" destId="{BCCD8D2A-5D1F-4C6D-9F7B-329D92794F0E}" srcOrd="0" destOrd="0" presId="urn:microsoft.com/office/officeart/2005/8/layout/radial4"/>
    <dgm:cxn modelId="{7D4478DD-89EC-4E76-AF88-7F5D4393AA52}" type="presParOf" srcId="{B99AAE83-EC28-4E48-97A6-057322113D40}" destId="{BD10DF38-10E3-43AB-8B03-6F74C4908A94}" srcOrd="1" destOrd="0" presId="urn:microsoft.com/office/officeart/2005/8/layout/radial4"/>
    <dgm:cxn modelId="{04324752-1B05-4A77-8197-6D654BB0BA33}" type="presParOf" srcId="{B99AAE83-EC28-4E48-97A6-057322113D40}" destId="{09346590-73C8-4CFC-BD7E-9E8B3FA901EF}" srcOrd="2" destOrd="0" presId="urn:microsoft.com/office/officeart/2005/8/layout/radial4"/>
    <dgm:cxn modelId="{C1C177A6-07B3-4729-AE37-E1131C17F2FD}" type="presParOf" srcId="{B99AAE83-EC28-4E48-97A6-057322113D40}" destId="{D4086542-8AE2-4DE1-ADD0-AD94E0B4A741}" srcOrd="3" destOrd="0" presId="urn:microsoft.com/office/officeart/2005/8/layout/radial4"/>
    <dgm:cxn modelId="{42AB2D03-9CF6-4B17-8ABB-DDFAB00726EA}" type="presParOf" srcId="{B99AAE83-EC28-4E48-97A6-057322113D40}" destId="{E59079CF-7A2A-4B7A-906B-88FFEB1343A8}" srcOrd="4" destOrd="0" presId="urn:microsoft.com/office/officeart/2005/8/layout/radial4"/>
    <dgm:cxn modelId="{47C225AA-4B16-46F0-A5A7-67BF2DBAC9A2}" type="presParOf" srcId="{B99AAE83-EC28-4E48-97A6-057322113D40}" destId="{39245D18-A4E6-49CA-8E2B-10F34A6DC1FE}" srcOrd="5" destOrd="0" presId="urn:microsoft.com/office/officeart/2005/8/layout/radial4"/>
    <dgm:cxn modelId="{34CDDAC9-E91A-482C-AF1C-09998E21A54B}" type="presParOf" srcId="{B99AAE83-EC28-4E48-97A6-057322113D40}" destId="{227B4B35-E56C-4371-B7E8-757633F406A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33AB86-744F-4CFE-A990-8C2E984B1BEC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1F7401F7-9A07-4FD5-8E6E-8C0F279808AA}">
      <dgm:prSet phldrT="[Text]" custT="1"/>
      <dgm:spPr/>
      <dgm:t>
        <a:bodyPr/>
        <a:lstStyle/>
        <a:p>
          <a:r>
            <a:rPr lang="en-US" sz="1000" b="1" dirty="0">
              <a:latin typeface="+mj-lt"/>
            </a:rPr>
            <a:t>Healing Rates </a:t>
          </a:r>
          <a:r>
            <a:rPr lang="en-US" sz="1000" dirty="0">
              <a:latin typeface="+mj-lt"/>
            </a:rPr>
            <a:t>– 88% excludes Palliative and Consult Patients</a:t>
          </a:r>
        </a:p>
      </dgm:t>
    </dgm:pt>
    <dgm:pt modelId="{DE6D2C7B-7ACE-422C-B856-8D79D4A0AD58}" type="parTrans" cxnId="{48866C35-AA21-49DF-A188-2E7B80D7B8EB}">
      <dgm:prSet/>
      <dgm:spPr/>
      <dgm:t>
        <a:bodyPr/>
        <a:lstStyle/>
        <a:p>
          <a:endParaRPr lang="en-US"/>
        </a:p>
      </dgm:t>
    </dgm:pt>
    <dgm:pt modelId="{92C41D2D-A98C-4A9B-9B78-63B62CE1E08B}" type="sibTrans" cxnId="{48866C35-AA21-49DF-A188-2E7B80D7B8EB}">
      <dgm:prSet/>
      <dgm:spPr/>
      <dgm:t>
        <a:bodyPr/>
        <a:lstStyle/>
        <a:p>
          <a:endParaRPr lang="en-US"/>
        </a:p>
      </dgm:t>
    </dgm:pt>
    <dgm:pt modelId="{C4AD5923-8AF0-4D80-9930-517CB0B2C74C}">
      <dgm:prSet phldrT="[Text]" custT="1"/>
      <dgm:spPr/>
      <dgm:t>
        <a:bodyPr/>
        <a:lstStyle/>
        <a:p>
          <a:r>
            <a:rPr lang="en-US" sz="1000" b="1" dirty="0">
              <a:latin typeface="+mj-lt"/>
            </a:rPr>
            <a:t>Median weeks to Heal &lt;</a:t>
          </a:r>
          <a:r>
            <a:rPr lang="en-US" sz="1000" dirty="0">
              <a:latin typeface="+mj-lt"/>
            </a:rPr>
            <a:t> 5 weeks</a:t>
          </a:r>
        </a:p>
      </dgm:t>
    </dgm:pt>
    <dgm:pt modelId="{1BD8BD56-1227-4625-9B72-09378B509843}" type="parTrans" cxnId="{E0E79F14-A9F5-4BAB-992D-3C047870F33F}">
      <dgm:prSet/>
      <dgm:spPr/>
      <dgm:t>
        <a:bodyPr/>
        <a:lstStyle/>
        <a:p>
          <a:endParaRPr lang="en-US"/>
        </a:p>
      </dgm:t>
    </dgm:pt>
    <dgm:pt modelId="{BC39B752-CBBF-4C29-AA8E-26E3F2D3E231}" type="sibTrans" cxnId="{E0E79F14-A9F5-4BAB-992D-3C047870F33F}">
      <dgm:prSet/>
      <dgm:spPr/>
      <dgm:t>
        <a:bodyPr/>
        <a:lstStyle/>
        <a:p>
          <a:endParaRPr lang="en-US"/>
        </a:p>
      </dgm:t>
    </dgm:pt>
    <dgm:pt modelId="{B4870E81-540B-4CE0-8B6A-53E1E360DF80}">
      <dgm:prSet phldrT="[Text]" custT="1"/>
      <dgm:spPr/>
      <dgm:t>
        <a:bodyPr/>
        <a:lstStyle/>
        <a:p>
          <a:r>
            <a:rPr lang="en-US" sz="1000" b="1" dirty="0">
              <a:latin typeface="+mj-lt"/>
            </a:rPr>
            <a:t>Patient Satisfaction </a:t>
          </a:r>
          <a:r>
            <a:rPr lang="en-US" sz="1000" dirty="0">
              <a:latin typeface="+mj-lt"/>
            </a:rPr>
            <a:t>@ 96%</a:t>
          </a:r>
        </a:p>
      </dgm:t>
    </dgm:pt>
    <dgm:pt modelId="{FBF1F41B-DC6F-4710-AA5F-B4750D314204}" type="parTrans" cxnId="{F9EA4103-66B9-4BEB-B06F-6FC4A42B2ABF}">
      <dgm:prSet/>
      <dgm:spPr/>
      <dgm:t>
        <a:bodyPr/>
        <a:lstStyle/>
        <a:p>
          <a:endParaRPr lang="en-US"/>
        </a:p>
      </dgm:t>
    </dgm:pt>
    <dgm:pt modelId="{95314366-1252-4EE4-A61E-D1E87BFCB843}" type="sibTrans" cxnId="{F9EA4103-66B9-4BEB-B06F-6FC4A42B2ABF}">
      <dgm:prSet/>
      <dgm:spPr/>
      <dgm:t>
        <a:bodyPr/>
        <a:lstStyle/>
        <a:p>
          <a:endParaRPr lang="en-US"/>
        </a:p>
      </dgm:t>
    </dgm:pt>
    <dgm:pt modelId="{00A395AE-CB8E-4E0B-A430-F8EB6EC65A3A}" type="pres">
      <dgm:prSet presAssocID="{F033AB86-744F-4CFE-A990-8C2E984B1BEC}" presName="arrowDiagram" presStyleCnt="0">
        <dgm:presLayoutVars>
          <dgm:chMax val="5"/>
          <dgm:dir/>
          <dgm:resizeHandles val="exact"/>
        </dgm:presLayoutVars>
      </dgm:prSet>
      <dgm:spPr/>
    </dgm:pt>
    <dgm:pt modelId="{5C0515A9-1069-46F0-B198-8F1027EC379A}" type="pres">
      <dgm:prSet presAssocID="{F033AB86-744F-4CFE-A990-8C2E984B1BEC}" presName="arrow" presStyleLbl="bgShp" presStyleIdx="0" presStyleCnt="1" custLinFactNeighborX="-9476" custLinFactNeighborY="-710"/>
      <dgm:spPr/>
    </dgm:pt>
    <dgm:pt modelId="{93C96652-F399-409B-B2AF-F1E628C3B5AD}" type="pres">
      <dgm:prSet presAssocID="{F033AB86-744F-4CFE-A990-8C2E984B1BEC}" presName="arrowDiagram3" presStyleCnt="0"/>
      <dgm:spPr/>
    </dgm:pt>
    <dgm:pt modelId="{5E8345CF-5C1F-4CCE-9986-0FCD4A69621D}" type="pres">
      <dgm:prSet presAssocID="{1F7401F7-9A07-4FD5-8E6E-8C0F279808AA}" presName="bullet3a" presStyleLbl="node1" presStyleIdx="0" presStyleCnt="3" custScaleX="135133" custScaleY="153066" custLinFactX="-100000" custLinFactNeighborX="-144947" custLinFactNeighborY="-85301"/>
      <dgm:spPr/>
    </dgm:pt>
    <dgm:pt modelId="{6608C29A-5BB8-4A15-A6DB-83CB1C31F9CA}" type="pres">
      <dgm:prSet presAssocID="{1F7401F7-9A07-4FD5-8E6E-8C0F279808AA}" presName="textBox3a" presStyleLbl="revTx" presStyleIdx="0" presStyleCnt="3" custScaleX="139108" custScaleY="86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1DB-D5F1-4994-B749-12FA9451A7C9}" type="pres">
      <dgm:prSet presAssocID="{C4AD5923-8AF0-4D80-9930-517CB0B2C74C}" presName="bullet3b" presStyleLbl="node1" presStyleIdx="1" presStyleCnt="3" custLinFactNeighborX="-31623" custLinFactNeighborY="-34566"/>
      <dgm:spPr/>
    </dgm:pt>
    <dgm:pt modelId="{E2B6B3A5-AE92-4F51-BB27-0A0DF3C098D0}" type="pres">
      <dgm:prSet presAssocID="{C4AD5923-8AF0-4D80-9930-517CB0B2C74C}" presName="textBox3b" presStyleLbl="revTx" presStyleIdx="1" presStyleCnt="3" custScaleX="75339" custScaleY="59109" custLinFactNeighborX="-12326" custLinFactNeighborY="-13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A8DBF-6828-4EE3-814B-4E6AA2BC2097}" type="pres">
      <dgm:prSet presAssocID="{B4870E81-540B-4CE0-8B6A-53E1E360DF80}" presName="bullet3c" presStyleLbl="node1" presStyleIdx="2" presStyleCnt="3"/>
      <dgm:spPr/>
    </dgm:pt>
    <dgm:pt modelId="{A122532A-31D4-4566-9D93-70F28896F1AD}" type="pres">
      <dgm:prSet presAssocID="{B4870E81-540B-4CE0-8B6A-53E1E360DF80}" presName="textBox3c" presStyleLbl="revTx" presStyleIdx="2" presStyleCnt="3" custScaleX="85744" custScaleY="48566" custLinFactNeighborX="-33895" custLinFactNeighborY="-4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926A0-A39A-499B-8EB1-391AEBC47C92}" type="presOf" srcId="{1F7401F7-9A07-4FD5-8E6E-8C0F279808AA}" destId="{6608C29A-5BB8-4A15-A6DB-83CB1C31F9CA}" srcOrd="0" destOrd="0" presId="urn:microsoft.com/office/officeart/2005/8/layout/arrow2"/>
    <dgm:cxn modelId="{F9EA4103-66B9-4BEB-B06F-6FC4A42B2ABF}" srcId="{F033AB86-744F-4CFE-A990-8C2E984B1BEC}" destId="{B4870E81-540B-4CE0-8B6A-53E1E360DF80}" srcOrd="2" destOrd="0" parTransId="{FBF1F41B-DC6F-4710-AA5F-B4750D314204}" sibTransId="{95314366-1252-4EE4-A61E-D1E87BFCB843}"/>
    <dgm:cxn modelId="{48866C35-AA21-49DF-A188-2E7B80D7B8EB}" srcId="{F033AB86-744F-4CFE-A990-8C2E984B1BEC}" destId="{1F7401F7-9A07-4FD5-8E6E-8C0F279808AA}" srcOrd="0" destOrd="0" parTransId="{DE6D2C7B-7ACE-422C-B856-8D79D4A0AD58}" sibTransId="{92C41D2D-A98C-4A9B-9B78-63B62CE1E08B}"/>
    <dgm:cxn modelId="{364DB457-4F3B-4624-A4BE-1E0DDAB5EAAE}" type="presOf" srcId="{F033AB86-744F-4CFE-A990-8C2E984B1BEC}" destId="{00A395AE-CB8E-4E0B-A430-F8EB6EC65A3A}" srcOrd="0" destOrd="0" presId="urn:microsoft.com/office/officeart/2005/8/layout/arrow2"/>
    <dgm:cxn modelId="{BB3BAA20-7A67-48BD-ADBE-F1ECE66AD287}" type="presOf" srcId="{B4870E81-540B-4CE0-8B6A-53E1E360DF80}" destId="{A122532A-31D4-4566-9D93-70F28896F1AD}" srcOrd="0" destOrd="0" presId="urn:microsoft.com/office/officeart/2005/8/layout/arrow2"/>
    <dgm:cxn modelId="{AEDE2466-AF7F-4BC0-9EA6-13CEA2CACDBE}" type="presOf" srcId="{C4AD5923-8AF0-4D80-9930-517CB0B2C74C}" destId="{E2B6B3A5-AE92-4F51-BB27-0A0DF3C098D0}" srcOrd="0" destOrd="0" presId="urn:microsoft.com/office/officeart/2005/8/layout/arrow2"/>
    <dgm:cxn modelId="{E0E79F14-A9F5-4BAB-992D-3C047870F33F}" srcId="{F033AB86-744F-4CFE-A990-8C2E984B1BEC}" destId="{C4AD5923-8AF0-4D80-9930-517CB0B2C74C}" srcOrd="1" destOrd="0" parTransId="{1BD8BD56-1227-4625-9B72-09378B509843}" sibTransId="{BC39B752-CBBF-4C29-AA8E-26E3F2D3E231}"/>
    <dgm:cxn modelId="{41512F21-0A4E-42B9-A424-75A5CA82613D}" type="presParOf" srcId="{00A395AE-CB8E-4E0B-A430-F8EB6EC65A3A}" destId="{5C0515A9-1069-46F0-B198-8F1027EC379A}" srcOrd="0" destOrd="0" presId="urn:microsoft.com/office/officeart/2005/8/layout/arrow2"/>
    <dgm:cxn modelId="{7094CE17-F4E7-4D48-892D-9915288ABC05}" type="presParOf" srcId="{00A395AE-CB8E-4E0B-A430-F8EB6EC65A3A}" destId="{93C96652-F399-409B-B2AF-F1E628C3B5AD}" srcOrd="1" destOrd="0" presId="urn:microsoft.com/office/officeart/2005/8/layout/arrow2"/>
    <dgm:cxn modelId="{DE887BC6-25D5-475E-929B-46CF926E6A68}" type="presParOf" srcId="{93C96652-F399-409B-B2AF-F1E628C3B5AD}" destId="{5E8345CF-5C1F-4CCE-9986-0FCD4A69621D}" srcOrd="0" destOrd="0" presId="urn:microsoft.com/office/officeart/2005/8/layout/arrow2"/>
    <dgm:cxn modelId="{927868D1-EAD4-4C6D-997A-229888087280}" type="presParOf" srcId="{93C96652-F399-409B-B2AF-F1E628C3B5AD}" destId="{6608C29A-5BB8-4A15-A6DB-83CB1C31F9CA}" srcOrd="1" destOrd="0" presId="urn:microsoft.com/office/officeart/2005/8/layout/arrow2"/>
    <dgm:cxn modelId="{981F1EA7-60AC-4F14-AE0F-DFBC7EB58678}" type="presParOf" srcId="{93C96652-F399-409B-B2AF-F1E628C3B5AD}" destId="{972961DB-D5F1-4994-B749-12FA9451A7C9}" srcOrd="2" destOrd="0" presId="urn:microsoft.com/office/officeart/2005/8/layout/arrow2"/>
    <dgm:cxn modelId="{0983E18A-11BE-4C11-889E-6BF6E5CE580C}" type="presParOf" srcId="{93C96652-F399-409B-B2AF-F1E628C3B5AD}" destId="{E2B6B3A5-AE92-4F51-BB27-0A0DF3C098D0}" srcOrd="3" destOrd="0" presId="urn:microsoft.com/office/officeart/2005/8/layout/arrow2"/>
    <dgm:cxn modelId="{67B27D19-9AA2-48AD-A251-2D702E3E1BE7}" type="presParOf" srcId="{93C96652-F399-409B-B2AF-F1E628C3B5AD}" destId="{577A8DBF-6828-4EE3-814B-4E6AA2BC2097}" srcOrd="4" destOrd="0" presId="urn:microsoft.com/office/officeart/2005/8/layout/arrow2"/>
    <dgm:cxn modelId="{07E37E36-3BA9-4525-806A-E9EF30F20B01}" type="presParOf" srcId="{93C96652-F399-409B-B2AF-F1E628C3B5AD}" destId="{A122532A-31D4-4566-9D93-70F28896F1A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5E1A2-9BD9-4100-BDDA-C414A0E35A3A}" type="datetimeFigureOut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9D1F-69C1-4942-A737-17D0C5FA42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7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879D8D4-D9F7-4D35-9059-FB803DDC7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37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B5A2-22B1-264A-8E61-4A48A21838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1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Emily</a:t>
            </a:r>
            <a:r>
              <a:rPr lang="en-US" baseline="0" dirty="0"/>
              <a:t> kick’s off meeting.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Getting people oriented. </a:t>
            </a:r>
          </a:p>
          <a:p>
            <a:endParaRPr lang="en-US" dirty="0"/>
          </a:p>
          <a:p>
            <a:r>
              <a:rPr lang="en-US" dirty="0"/>
              <a:t>Emily will</a:t>
            </a:r>
            <a:r>
              <a:rPr lang="en-US" baseline="0" dirty="0"/>
              <a:t> gather information for data room access.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2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B5A2-22B1-264A-8E61-4A48A21838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86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87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Emily</a:t>
            </a:r>
            <a:r>
              <a:rPr lang="en-US" baseline="0" dirty="0"/>
              <a:t> kick’s off meeting.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Getting people oriented. </a:t>
            </a:r>
          </a:p>
          <a:p>
            <a:endParaRPr lang="en-US" dirty="0"/>
          </a:p>
          <a:p>
            <a:r>
              <a:rPr lang="en-US" dirty="0"/>
              <a:t>Emily will</a:t>
            </a:r>
            <a:r>
              <a:rPr lang="en-US" baseline="0" dirty="0"/>
              <a:t> gather information for data room access.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92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2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03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76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7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</a:t>
            </a:r>
          </a:p>
          <a:p>
            <a:r>
              <a:rPr lang="en-US" dirty="0"/>
              <a:t>Also add commentary on AOSS/Competition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7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</a:t>
            </a:r>
          </a:p>
          <a:p>
            <a:r>
              <a:rPr lang="en-US" dirty="0"/>
              <a:t>Also add commentary on AOSS/Competition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7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Emily</a:t>
            </a:r>
            <a:r>
              <a:rPr lang="en-US" baseline="0" dirty="0"/>
              <a:t> kick’s off meeting.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Getting people oriented. </a:t>
            </a:r>
          </a:p>
          <a:p>
            <a:endParaRPr lang="en-US" dirty="0"/>
          </a:p>
          <a:p>
            <a:r>
              <a:rPr lang="en-US" dirty="0"/>
              <a:t>Emily will</a:t>
            </a:r>
            <a:r>
              <a:rPr lang="en-US" baseline="0" dirty="0"/>
              <a:t> gather information for data room access.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1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Emily</a:t>
            </a:r>
            <a:r>
              <a:rPr lang="en-US" baseline="0" dirty="0"/>
              <a:t> kick’s off meeting.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Getting people oriented. </a:t>
            </a:r>
          </a:p>
          <a:p>
            <a:endParaRPr lang="en-US" dirty="0"/>
          </a:p>
          <a:p>
            <a:r>
              <a:rPr lang="en-US" dirty="0"/>
              <a:t>Emily will</a:t>
            </a:r>
            <a:r>
              <a:rPr lang="en-US" baseline="0" dirty="0"/>
              <a:t> gather information for data room access.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Emily</a:t>
            </a:r>
            <a:r>
              <a:rPr lang="en-US" baseline="0" dirty="0"/>
              <a:t> kick’s off meeting.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Getting people oriented. </a:t>
            </a:r>
          </a:p>
          <a:p>
            <a:endParaRPr lang="en-US" dirty="0"/>
          </a:p>
          <a:p>
            <a:r>
              <a:rPr lang="en-US" dirty="0"/>
              <a:t>Emily will</a:t>
            </a:r>
            <a:r>
              <a:rPr lang="en-US" baseline="0" dirty="0"/>
              <a:t> gather information for data room access.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0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</a:t>
            </a:r>
          </a:p>
          <a:p>
            <a:r>
              <a:rPr lang="en-US" dirty="0"/>
              <a:t>Also add commentary on AOSS/Competition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3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9D8D4-D9F7-4D35-9059-FB803DDC7A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5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these items be capitalized?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B5A2-22B1-264A-8E61-4A48A21838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3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Emily</a:t>
            </a:r>
            <a:r>
              <a:rPr lang="en-US" baseline="0" dirty="0"/>
              <a:t> kick’s off meeting.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Getting people oriented. </a:t>
            </a:r>
          </a:p>
          <a:p>
            <a:endParaRPr lang="en-US" dirty="0"/>
          </a:p>
          <a:p>
            <a:r>
              <a:rPr lang="en-US" dirty="0"/>
              <a:t>Emily will</a:t>
            </a:r>
            <a:r>
              <a:rPr lang="en-US" baseline="0" dirty="0"/>
              <a:t> gather information for data room access.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8AF1-D0D6-44C5-8553-7D4DBFC26F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4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1870" y="3945344"/>
            <a:ext cx="7814673" cy="808038"/>
          </a:xfrm>
          <a:prstGeom prst="rect">
            <a:avLst/>
          </a:prstGeom>
        </p:spPr>
        <p:txBody>
          <a:bodyPr anchor="ctr" anchorCtr="0"/>
          <a:lstStyle>
            <a:lvl1pPr algn="r">
              <a:spcBef>
                <a:spcPts val="0"/>
              </a:spcBef>
              <a:buNone/>
              <a:defRPr lang="en-US" sz="2800" b="1" kern="1200" baseline="0" dirty="0" smtClean="0">
                <a:solidFill>
                  <a:srgbClr val="4E6E17"/>
                </a:solidFill>
                <a:latin typeface="Times New Roman" pitchFamily="18" charset="0"/>
                <a:ea typeface="+mj-ea"/>
                <a:cs typeface="Times New Roman" pitchFamily="18" charset="0"/>
                <a:sym typeface="Bronte" charset="0"/>
              </a:defRPr>
            </a:lvl1pPr>
          </a:lstStyle>
          <a:p>
            <a:pPr lvl="0"/>
            <a:r>
              <a:rPr lang="en-US" dirty="0"/>
              <a:t>Click to Add Hospital Name or Title</a:t>
            </a:r>
          </a:p>
        </p:txBody>
      </p:sp>
    </p:spTree>
    <p:extLst>
      <p:ext uri="{BB962C8B-B14F-4D97-AF65-F5344CB8AC3E}">
        <p14:creationId xmlns:p14="http://schemas.microsoft.com/office/powerpoint/2010/main" val="38997881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1" y="4886324"/>
            <a:ext cx="6368915" cy="257176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43160" y="681072"/>
            <a:ext cx="7355672" cy="699272"/>
          </a:xfrm>
          <a:prstGeom prst="rect">
            <a:avLst/>
          </a:prstGeom>
        </p:spPr>
        <p:txBody>
          <a:bodyPr lIns="82020" tIns="41010" rIns="82020" bIns="41010" anchor="b" anchorCtr="0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Add Click to Add Slide Title Here</a:t>
            </a:r>
          </a:p>
        </p:txBody>
      </p:sp>
      <p:pic>
        <p:nvPicPr>
          <p:cNvPr id="9" name="Picture 8" descr="RestorixLogo-HiRes-SM.jpg"/>
          <p:cNvPicPr>
            <a:picLocks noChangeAspect="1"/>
          </p:cNvPicPr>
          <p:nvPr userDrawn="1"/>
        </p:nvPicPr>
        <p:blipFill>
          <a:blip r:embed="rId3" cstate="print"/>
          <a:srcRect l="-1091" r="-1056"/>
          <a:stretch>
            <a:fillRect/>
          </a:stretch>
        </p:blipFill>
        <p:spPr>
          <a:xfrm>
            <a:off x="7067550" y="4609981"/>
            <a:ext cx="1625444" cy="3368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5327075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1" y="4886324"/>
            <a:ext cx="6368915" cy="257176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43160" y="681072"/>
            <a:ext cx="7355672" cy="699272"/>
          </a:xfrm>
          <a:prstGeom prst="rect">
            <a:avLst/>
          </a:prstGeom>
        </p:spPr>
        <p:txBody>
          <a:bodyPr lIns="82020" tIns="41010" rIns="82020" bIns="41010" anchor="b" anchorCtr="0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Add Click to Add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35327075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1072046" y="507418"/>
            <a:ext cx="7553339" cy="4211783"/>
          </a:xfrm>
          <a:prstGeom prst="rect">
            <a:avLst/>
          </a:prstGeom>
        </p:spPr>
        <p:txBody>
          <a:bodyPr lIns="64265" tIns="32131" rIns="64265" bIns="32131"/>
          <a:lstStyle>
            <a:lvl1pPr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icon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592409" y="3909555"/>
            <a:ext cx="5799013" cy="502979"/>
          </a:xfrm>
          <a:prstGeom prst="rect">
            <a:avLst/>
          </a:prstGeom>
          <a:solidFill>
            <a:srgbClr val="4F6F19"/>
          </a:solidFill>
          <a:effectLst/>
        </p:spPr>
        <p:txBody>
          <a:bodyPr lIns="128530" tIns="32131" rIns="321325" bIns="32131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2" y="4886324"/>
            <a:ext cx="6341620" cy="257176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  <p:pic>
        <p:nvPicPr>
          <p:cNvPr id="10" name="Picture 9" descr="RestorixLogo-HiRes-SM.jpg"/>
          <p:cNvPicPr>
            <a:picLocks noChangeAspect="1"/>
          </p:cNvPicPr>
          <p:nvPr userDrawn="1"/>
        </p:nvPicPr>
        <p:blipFill>
          <a:blip r:embed="rId3" cstate="print"/>
          <a:srcRect l="-1091" r="-1056"/>
          <a:stretch>
            <a:fillRect/>
          </a:stretch>
        </p:blipFill>
        <p:spPr>
          <a:xfrm>
            <a:off x="7067550" y="4609981"/>
            <a:ext cx="1625444" cy="3368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5356553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1" y="4886324"/>
            <a:ext cx="6368915" cy="257176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  <p:pic>
        <p:nvPicPr>
          <p:cNvPr id="4" name="Picture 3" descr="RestorixLogo-HiRes-SM.jpg"/>
          <p:cNvPicPr>
            <a:picLocks noChangeAspect="1"/>
          </p:cNvPicPr>
          <p:nvPr userDrawn="1"/>
        </p:nvPicPr>
        <p:blipFill>
          <a:blip r:embed="rId3" cstate="print"/>
          <a:srcRect l="-1091" r="-1056"/>
          <a:stretch>
            <a:fillRect/>
          </a:stretch>
        </p:blipFill>
        <p:spPr>
          <a:xfrm>
            <a:off x="7067550" y="4609981"/>
            <a:ext cx="1625444" cy="3368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183012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1" y="4886324"/>
            <a:ext cx="6368915" cy="257176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</p:spTree>
    <p:extLst>
      <p:ext uri="{BB962C8B-B14F-4D97-AF65-F5344CB8AC3E}">
        <p14:creationId xmlns:p14="http://schemas.microsoft.com/office/powerpoint/2010/main" val="405356553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4788" y="3961598"/>
            <a:ext cx="7772977" cy="912077"/>
          </a:xfrm>
          <a:prstGeom prst="rect">
            <a:avLst/>
          </a:prstGeom>
        </p:spPr>
        <p:txBody>
          <a:bodyPr lIns="82020" tIns="41010" rIns="82020" bIns="4101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2800" b="0" baseline="0" dirty="0">
                <a:solidFill>
                  <a:srgbClr val="4E6E17"/>
                </a:solidFill>
                <a:latin typeface="Times New Roman" pitchFamily="18" charset="0"/>
                <a:ea typeface="+mj-ea"/>
                <a:cs typeface="Times New Roman" pitchFamily="18" charset="0"/>
                <a:sym typeface="Bronte" charset="0"/>
              </a:defRPr>
            </a:lvl1pPr>
          </a:lstStyle>
          <a:p>
            <a:r>
              <a:rPr lang="en-US" dirty="0"/>
              <a:t>Hospital Name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103493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-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parator.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201426" y="2317898"/>
            <a:ext cx="7417246" cy="1456659"/>
          </a:xfrm>
          <a:prstGeom prst="rect">
            <a:avLst/>
          </a:prstGeom>
        </p:spPr>
        <p:txBody>
          <a:bodyPr lIns="64265" tIns="32131" rIns="64265" bIns="32131" anchor="ctr" anchorCtr="0"/>
          <a:lstStyle>
            <a:lvl1pPr marL="0" indent="0">
              <a:buNone/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03908" y="4414531"/>
            <a:ext cx="6514767" cy="393689"/>
          </a:xfrm>
          <a:prstGeom prst="rect">
            <a:avLst/>
          </a:prstGeom>
        </p:spPr>
        <p:txBody>
          <a:bodyPr lIns="64265" tIns="32131" rIns="64265" bIns="32131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59434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88"/>
            <a:ext cx="8229600" cy="3497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1"/>
            <a:ext cx="8229600" cy="3794522"/>
          </a:xfrm>
          <a:prstGeom prst="rect">
            <a:avLst/>
          </a:prstGeom>
        </p:spPr>
        <p:txBody>
          <a:bodyPr/>
          <a:lstStyle>
            <a:lvl1pPr>
              <a:defRPr sz="1191" b="1"/>
            </a:lvl1pPr>
            <a:lvl2pPr marL="337129" indent="-172077">
              <a:defRPr sz="1059"/>
            </a:lvl2pPr>
            <a:lvl3pPr marL="511547" indent="-168564">
              <a:defRPr sz="1059"/>
            </a:lvl3pPr>
            <a:lvl4pPr marL="676599" indent="-168564">
              <a:defRPr sz="860"/>
            </a:lvl4pPr>
            <a:lvl5pPr marL="848676" indent="-168564">
              <a:defRPr sz="86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419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255501"/>
            <a:ext cx="8562109" cy="3462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90948" y="722261"/>
            <a:ext cx="8562110" cy="3882838"/>
          </a:xfrm>
          <a:prstGeom prst="rect">
            <a:avLst/>
          </a:prstGeom>
        </p:spPr>
        <p:txBody>
          <a:bodyPr/>
          <a:lstStyle>
            <a:lvl1pPr marL="168525" indent="-168525">
              <a:spcBef>
                <a:spcPts val="794"/>
              </a:spcBef>
              <a:buFont typeface="Wingdings" pitchFamily="2" charset="2"/>
              <a:buChar char="§"/>
              <a:defRPr sz="1324" b="1"/>
            </a:lvl1pPr>
            <a:lvl2pPr marL="337049" indent="-168525">
              <a:spcBef>
                <a:spcPts val="396"/>
              </a:spcBef>
              <a:buFont typeface="ScalaSansLF-Regular" pitchFamily="2" charset="0"/>
              <a:buChar char="–"/>
              <a:defRPr sz="1191"/>
            </a:lvl2pPr>
            <a:lvl3pPr marL="505575" indent="-168525">
              <a:spcBef>
                <a:spcPts val="396"/>
              </a:spcBef>
              <a:buFont typeface="Arial" pitchFamily="34" charset="0"/>
              <a:buChar char="•"/>
              <a:defRPr sz="1191"/>
            </a:lvl3pPr>
            <a:lvl4pPr marL="674100" indent="-168525">
              <a:spcBef>
                <a:spcPts val="396"/>
              </a:spcBef>
              <a:buFont typeface="Arial" pitchFamily="34" charset="0"/>
              <a:buChar char="•"/>
              <a:defRPr sz="1059"/>
            </a:lvl4pPr>
            <a:lvl5pPr marL="842626" indent="-168525">
              <a:spcBef>
                <a:spcPts val="396"/>
              </a:spcBef>
              <a:buFont typeface="Arial" pitchFamily="34" charset="0"/>
              <a:buChar char="•"/>
              <a:defRPr sz="105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39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- H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XH Separator Slide 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201426" y="2317898"/>
            <a:ext cx="7417246" cy="1456659"/>
          </a:xfrm>
          <a:prstGeom prst="rect">
            <a:avLst/>
          </a:prstGeom>
        </p:spPr>
        <p:txBody>
          <a:bodyPr lIns="64265" tIns="32131" rIns="64265" bIns="32131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Add Section Title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03908" y="4414531"/>
            <a:ext cx="6514767" cy="393689"/>
          </a:xfrm>
          <a:prstGeom prst="rect">
            <a:avLst/>
          </a:prstGeom>
        </p:spPr>
        <p:txBody>
          <a:bodyPr lIns="64265" tIns="32131" rIns="64265" bIns="32131" anchor="ctr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5475333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- Wound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XH Separator Slide 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201426" y="2317898"/>
            <a:ext cx="7417246" cy="1456659"/>
          </a:xfrm>
          <a:prstGeom prst="rect">
            <a:avLst/>
          </a:prstGeom>
        </p:spPr>
        <p:txBody>
          <a:bodyPr lIns="64265" tIns="32131" rIns="64265" bIns="32131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Add Section Title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03908" y="4414531"/>
            <a:ext cx="6514767" cy="393689"/>
          </a:xfrm>
          <a:prstGeom prst="rect">
            <a:avLst/>
          </a:prstGeom>
        </p:spPr>
        <p:txBody>
          <a:bodyPr lIns="64265" tIns="32131" rIns="64265" bIns="32131" anchor="ctr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547533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- Expe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XH Separator Slide 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201426" y="2328530"/>
            <a:ext cx="7417246" cy="1456661"/>
          </a:xfrm>
          <a:prstGeom prst="rect">
            <a:avLst/>
          </a:prstGeom>
        </p:spPr>
        <p:txBody>
          <a:bodyPr lIns="64265" tIns="32131" rIns="64265" bIns="32131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Add Section Title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03908" y="4414531"/>
            <a:ext cx="6514767" cy="393689"/>
          </a:xfrm>
          <a:prstGeom prst="rect">
            <a:avLst/>
          </a:prstGeom>
        </p:spPr>
        <p:txBody>
          <a:bodyPr lIns="64265" tIns="32131" rIns="64265" bIns="32131" anchor="ctr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5475333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- Expe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XH Separator Slide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201426" y="2349795"/>
            <a:ext cx="7417246" cy="1477926"/>
          </a:xfrm>
          <a:prstGeom prst="rect">
            <a:avLst/>
          </a:prstGeom>
        </p:spPr>
        <p:txBody>
          <a:bodyPr lIns="64265" tIns="32131" rIns="64265" bIns="32131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Add Section Title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03908" y="4414531"/>
            <a:ext cx="6514767" cy="393689"/>
          </a:xfrm>
          <a:prstGeom prst="rect">
            <a:avLst/>
          </a:prstGeom>
        </p:spPr>
        <p:txBody>
          <a:bodyPr lIns="64265" tIns="32131" rIns="64265" bIns="32131" anchor="ctr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547533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2" y="4886324"/>
            <a:ext cx="6327972" cy="257176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  <p:pic>
        <p:nvPicPr>
          <p:cNvPr id="6" name="Picture 5" descr="RestorixLogo-HiRes-SM.jpg"/>
          <p:cNvPicPr>
            <a:picLocks noChangeAspect="1"/>
          </p:cNvPicPr>
          <p:nvPr userDrawn="1"/>
        </p:nvPicPr>
        <p:blipFill>
          <a:blip r:embed="rId3" cstate="print"/>
          <a:srcRect l="-1091" r="-1056"/>
          <a:stretch>
            <a:fillRect/>
          </a:stretch>
        </p:blipFill>
        <p:spPr>
          <a:xfrm>
            <a:off x="7067550" y="4609981"/>
            <a:ext cx="1625444" cy="3368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8156" y="695048"/>
            <a:ext cx="7355672" cy="699272"/>
          </a:xfrm>
          <a:prstGeom prst="rect">
            <a:avLst/>
          </a:prstGeom>
        </p:spPr>
        <p:txBody>
          <a:bodyPr lIns="82020" tIns="41010" rIns="82020" bIns="41010" anchor="b" anchorCtr="0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Add Slide Title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148156" y="1448877"/>
            <a:ext cx="7355672" cy="2626322"/>
          </a:xfrm>
          <a:prstGeom prst="rect">
            <a:avLst/>
          </a:prstGeom>
        </p:spPr>
        <p:txBody>
          <a:bodyPr lIns="82020" tIns="41010" rIns="82020" bIns="41010">
            <a:noAutofit/>
          </a:bodyPr>
          <a:lstStyle>
            <a:lvl1pPr marL="240993" indent="-240993">
              <a:buSzPct val="100000"/>
              <a:buFont typeface="HelveticaNeue LT 45 Light" pitchFamily="34" charset="0"/>
              <a:buChar char="•"/>
              <a:defRPr sz="1600" b="0">
                <a:solidFill>
                  <a:srgbClr val="90492D"/>
                </a:solidFill>
                <a:latin typeface="Arial" pitchFamily="34" charset="0"/>
                <a:cs typeface="Arial" pitchFamily="34" charset="0"/>
              </a:defRPr>
            </a:lvl1pPr>
            <a:lvl2pPr marL="481986" indent="-242110">
              <a:buFont typeface="Tahoma" pitchFamily="34" charset="0"/>
              <a:buChar char="‒"/>
              <a:defRPr sz="1200">
                <a:latin typeface="Arial" pitchFamily="34" charset="0"/>
                <a:cs typeface="Arial" pitchFamily="34" charset="0"/>
              </a:defRPr>
            </a:lvl2pPr>
            <a:lvl3pPr marL="722980" indent="-243225">
              <a:buSzPct val="75000"/>
              <a:buFont typeface="Wingdings" pitchFamily="2" charset="2"/>
              <a:buChar char=""/>
              <a:defRPr sz="1200">
                <a:latin typeface="Arial" pitchFamily="34" charset="0"/>
                <a:cs typeface="Arial" pitchFamily="34" charset="0"/>
              </a:defRPr>
            </a:lvl3pPr>
            <a:lvl4pPr marL="963974" indent="-244341">
              <a:buSzPct val="110000"/>
              <a:buFont typeface="HelveticaNeue LT 45 Light" pitchFamily="34" charset="0"/>
              <a:buChar char="&gt;"/>
              <a:defRPr sz="1200">
                <a:latin typeface="Arial" pitchFamily="34" charset="0"/>
                <a:cs typeface="Arial" pitchFamily="34" charset="0"/>
              </a:defRPr>
            </a:lvl4pPr>
            <a:lvl5pPr marL="1124637" indent="-242110"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83012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581" y="1437925"/>
            <a:ext cx="3657600" cy="2553890"/>
          </a:xfrm>
          <a:prstGeom prst="rect">
            <a:avLst/>
          </a:prstGeom>
        </p:spPr>
        <p:txBody>
          <a:bodyPr lIns="91426" tIns="45714" rIns="91426" bIns="45714"/>
          <a:lstStyle>
            <a:lvl1pPr marL="169863" indent="-169863">
              <a:defRPr lang="en-US" sz="1600" b="0" kern="1200" dirty="0" smtClean="0">
                <a:solidFill>
                  <a:srgbClr val="9049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69863" indent="-169863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69863" indent="-169863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9863" indent="-169863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9863" indent="-169863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40993" lvl="0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40993" lvl="1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Second level</a:t>
            </a:r>
          </a:p>
          <a:p>
            <a:pPr marL="240993" lvl="2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Third level</a:t>
            </a:r>
          </a:p>
          <a:p>
            <a:pPr marL="240993" lvl="3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Fourth level</a:t>
            </a:r>
          </a:p>
          <a:p>
            <a:pPr marL="240993" lvl="4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48568" y="686872"/>
            <a:ext cx="7355672" cy="699272"/>
          </a:xfrm>
          <a:prstGeom prst="rect">
            <a:avLst/>
          </a:prstGeom>
        </p:spPr>
        <p:txBody>
          <a:bodyPr lIns="82020" tIns="41010" rIns="82020" bIns="41010" anchor="b" anchorCtr="0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Add Slide Title Here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2" y="4886324"/>
            <a:ext cx="6437154" cy="257176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4856805" y="1437925"/>
            <a:ext cx="3657600" cy="2553890"/>
          </a:xfrm>
          <a:prstGeom prst="rect">
            <a:avLst/>
          </a:prstGeom>
        </p:spPr>
        <p:txBody>
          <a:bodyPr lIns="91426" tIns="45714" rIns="91426" bIns="45714"/>
          <a:lstStyle>
            <a:lvl1pPr marL="169863" indent="-169863">
              <a:defRPr lang="en-US" sz="1600" b="0" kern="1200" dirty="0" smtClean="0">
                <a:solidFill>
                  <a:srgbClr val="9049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69863" indent="-169863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69863" indent="-169863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9863" indent="-169863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9863" indent="-169863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40993" lvl="0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40993" lvl="1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Second level</a:t>
            </a:r>
          </a:p>
          <a:p>
            <a:pPr marL="240993" lvl="2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Third level</a:t>
            </a:r>
          </a:p>
          <a:p>
            <a:pPr marL="240993" lvl="3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Fourth level</a:t>
            </a:r>
          </a:p>
          <a:p>
            <a:pPr marL="240993" lvl="4" indent="-240993" algn="l" defTabSz="41017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RestorixLogo-HiRes-SM.jpg"/>
          <p:cNvPicPr>
            <a:picLocks noChangeAspect="1"/>
          </p:cNvPicPr>
          <p:nvPr userDrawn="1"/>
        </p:nvPicPr>
        <p:blipFill>
          <a:blip r:embed="rId3" cstate="print"/>
          <a:srcRect l="-1091" r="-1056"/>
          <a:stretch>
            <a:fillRect/>
          </a:stretch>
        </p:blipFill>
        <p:spPr>
          <a:xfrm>
            <a:off x="7067550" y="4609981"/>
            <a:ext cx="1625444" cy="33682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455" y="679008"/>
            <a:ext cx="7355672" cy="699272"/>
          </a:xfrm>
          <a:prstGeom prst="rect">
            <a:avLst/>
          </a:prstGeom>
        </p:spPr>
        <p:txBody>
          <a:bodyPr lIns="82020" tIns="41010" rIns="82020" bIns="41010" anchor="b" anchorCtr="0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Add Slide Title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143455" y="1454480"/>
            <a:ext cx="3029732" cy="3429000"/>
          </a:xfrm>
          <a:prstGeom prst="rect">
            <a:avLst/>
          </a:prstGeom>
        </p:spPr>
        <p:txBody>
          <a:bodyPr lIns="82020" tIns="41010" rIns="82020" bIns="41010">
            <a:noAutofit/>
          </a:bodyPr>
          <a:lstStyle>
            <a:lvl1pPr marL="240993" indent="-240993">
              <a:buSzPct val="100000"/>
              <a:buFont typeface="HelveticaNeue LT 45 Light" pitchFamily="34" charset="0"/>
              <a:buChar char="•"/>
              <a:defRPr sz="1600" b="0">
                <a:solidFill>
                  <a:srgbClr val="90492D"/>
                </a:solidFill>
                <a:latin typeface="Arial" pitchFamily="34" charset="0"/>
                <a:cs typeface="Arial" pitchFamily="34" charset="0"/>
              </a:defRPr>
            </a:lvl1pPr>
            <a:lvl2pPr marL="481986" indent="-242110">
              <a:buFont typeface="Tahoma" pitchFamily="34" charset="0"/>
              <a:buChar char="‒"/>
              <a:defRPr sz="1200">
                <a:latin typeface="Arial" pitchFamily="34" charset="0"/>
                <a:cs typeface="Arial" pitchFamily="34" charset="0"/>
              </a:defRPr>
            </a:lvl2pPr>
            <a:lvl3pPr marL="722980" indent="-243225">
              <a:buSzPct val="75000"/>
              <a:buFont typeface="Wingdings" pitchFamily="2" charset="2"/>
              <a:buChar char=""/>
              <a:defRPr sz="1200">
                <a:latin typeface="Arial" pitchFamily="34" charset="0"/>
                <a:cs typeface="Arial" pitchFamily="34" charset="0"/>
              </a:defRPr>
            </a:lvl3pPr>
            <a:lvl4pPr marL="963974" indent="-244341">
              <a:buSzPct val="110000"/>
              <a:buFont typeface="HelveticaNeue LT 45 Light" pitchFamily="34" charset="0"/>
              <a:buChar char="&gt;"/>
              <a:defRPr sz="1200">
                <a:latin typeface="Arial" pitchFamily="34" charset="0"/>
                <a:cs typeface="Arial" pitchFamily="34" charset="0"/>
              </a:defRPr>
            </a:lvl4pPr>
            <a:lvl5pPr marL="1124637" indent="-242110"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1" y="4886324"/>
            <a:ext cx="8347413" cy="200025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325587" y="1454480"/>
            <a:ext cx="4267200" cy="3429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>
                <a:latin typeface="+mj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10" name="Picture 9" descr="RestorixLogo-HiRes-SM.jpg"/>
          <p:cNvPicPr>
            <a:picLocks noChangeAspect="1"/>
          </p:cNvPicPr>
          <p:nvPr userDrawn="1"/>
        </p:nvPicPr>
        <p:blipFill>
          <a:blip r:embed="rId3" cstate="print"/>
          <a:srcRect l="-1091" r="-1056"/>
          <a:stretch>
            <a:fillRect/>
          </a:stretch>
        </p:blipFill>
        <p:spPr>
          <a:xfrm>
            <a:off x="7067550" y="4609981"/>
            <a:ext cx="1625444" cy="3368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183012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XH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288" y="1430099"/>
            <a:ext cx="3576289" cy="332523"/>
          </a:xfrm>
          <a:prstGeom prst="rect">
            <a:avLst/>
          </a:prstGeom>
        </p:spPr>
        <p:txBody>
          <a:bodyPr lIns="91426" tIns="45714" rIns="91426" bIns="45714" anchor="b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5" indent="0">
              <a:buNone/>
              <a:defRPr sz="1600" b="1"/>
            </a:lvl7pPr>
            <a:lvl8pPr marL="3199927" indent="0">
              <a:buNone/>
              <a:defRPr sz="1600" b="1"/>
            </a:lvl8pPr>
            <a:lvl9pPr marL="36570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288" y="1800736"/>
            <a:ext cx="3576289" cy="2053721"/>
          </a:xfrm>
          <a:prstGeom prst="rect">
            <a:avLst/>
          </a:prstGeom>
        </p:spPr>
        <p:txBody>
          <a:bodyPr lIns="91426" tIns="45714" rIns="91426" bIns="45714"/>
          <a:lstStyle>
            <a:lvl1pPr>
              <a:defRPr lang="en-US" sz="1600" b="0" kern="1200" dirty="0" smtClean="0">
                <a:solidFill>
                  <a:srgbClr val="9049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40993" lvl="0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40993" lvl="1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Second level</a:t>
            </a:r>
          </a:p>
          <a:p>
            <a:pPr marL="240993" lvl="2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Third level</a:t>
            </a:r>
          </a:p>
          <a:p>
            <a:pPr marL="240993" lvl="3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Fourth level</a:t>
            </a:r>
          </a:p>
          <a:p>
            <a:pPr marL="240993" lvl="4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4337" y="1430099"/>
            <a:ext cx="3577694" cy="332523"/>
          </a:xfrm>
          <a:prstGeom prst="rect">
            <a:avLst/>
          </a:prstGeom>
        </p:spPr>
        <p:txBody>
          <a:bodyPr lIns="91426" tIns="45714" rIns="91426" bIns="45714" anchor="b"/>
          <a:lstStyle>
            <a:lvl1pPr marL="0" indent="0">
              <a:buNone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5" indent="0">
              <a:buNone/>
              <a:defRPr sz="1600" b="1"/>
            </a:lvl7pPr>
            <a:lvl8pPr marL="3199927" indent="0">
              <a:buNone/>
              <a:defRPr sz="1600" b="1"/>
            </a:lvl8pPr>
            <a:lvl9pPr marL="3657060" indent="0">
              <a:buNone/>
              <a:defRPr sz="1600" b="1"/>
            </a:lvl9pPr>
          </a:lstStyle>
          <a:p>
            <a:pPr marL="0" lvl="0" indent="0" algn="l" defTabSz="41014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4337" y="1800736"/>
            <a:ext cx="3577694" cy="2053721"/>
          </a:xfrm>
          <a:prstGeom prst="rect">
            <a:avLst/>
          </a:prstGeom>
        </p:spPr>
        <p:txBody>
          <a:bodyPr lIns="91426" tIns="45714" rIns="91426" bIns="45714"/>
          <a:lstStyle>
            <a:lvl1pPr>
              <a:defRPr lang="en-US" sz="1600" b="0" kern="1200" dirty="0" smtClean="0">
                <a:solidFill>
                  <a:srgbClr val="9049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40993" lvl="0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40993" lvl="1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Second level</a:t>
            </a:r>
          </a:p>
          <a:p>
            <a:pPr marL="240993" lvl="2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Third level</a:t>
            </a:r>
          </a:p>
          <a:p>
            <a:pPr marL="240993" lvl="3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Fourth level</a:t>
            </a:r>
          </a:p>
          <a:p>
            <a:pPr marL="240993" lvl="4" indent="-240993" algn="l" defTabSz="410147" rtl="0" eaLnBrk="1" latinLnBrk="0" hangingPunct="1">
              <a:spcBef>
                <a:spcPct val="20000"/>
              </a:spcBef>
              <a:buSzPct val="100000"/>
              <a:buFont typeface="HelveticaNeue LT 45 Light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43454" y="681392"/>
            <a:ext cx="7355672" cy="699272"/>
          </a:xfrm>
          <a:prstGeom prst="rect">
            <a:avLst/>
          </a:prstGeom>
        </p:spPr>
        <p:txBody>
          <a:bodyPr lIns="82020" tIns="41010" rIns="82020" bIns="41010" anchor="b" anchorCtr="0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Add Slide Title Here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82261" y="4886324"/>
            <a:ext cx="6355267" cy="257176"/>
          </a:xfrm>
          <a:prstGeom prst="rect">
            <a:avLst/>
          </a:prstGeom>
        </p:spPr>
        <p:txBody>
          <a:bodyPr lIns="64265" tIns="0" rIns="64265" bIns="0"/>
          <a:lstStyle>
            <a:lvl1pPr marL="0" indent="0">
              <a:buNone/>
              <a:defRPr sz="900">
                <a:latin typeface="Arial" pitchFamily="34" charset="0"/>
                <a:cs typeface="Arial" pitchFamily="34" charset="0"/>
              </a:defRPr>
            </a:lvl1pPr>
            <a:lvl2pPr>
              <a:buNone/>
              <a:defRPr sz="800">
                <a:latin typeface="HelveticaNeue LT 45 Light" pitchFamily="34" charset="0"/>
              </a:defRPr>
            </a:lvl2pPr>
            <a:lvl3pPr>
              <a:buNone/>
              <a:defRPr sz="800">
                <a:latin typeface="HelveticaNeue LT 45 Light" pitchFamily="34" charset="0"/>
              </a:defRPr>
            </a:lvl3pPr>
            <a:lvl4pPr>
              <a:buNone/>
              <a:defRPr sz="800">
                <a:latin typeface="HelveticaNeue LT 45 Light" pitchFamily="34" charset="0"/>
              </a:defRPr>
            </a:lvl4pPr>
            <a:lvl5pPr>
              <a:buNone/>
              <a:defRPr sz="800">
                <a:latin typeface="HelveticaNeue LT 45 Light" pitchFamily="34" charset="0"/>
              </a:defRPr>
            </a:lvl5pPr>
          </a:lstStyle>
          <a:p>
            <a:pPr lvl="0"/>
            <a:r>
              <a:rPr lang="en-US" dirty="0"/>
              <a:t>Click to Add Reference Here</a:t>
            </a:r>
          </a:p>
        </p:txBody>
      </p:sp>
      <p:pic>
        <p:nvPicPr>
          <p:cNvPr id="12" name="Picture 11" descr="RestorixLogo-HiRes-SM.jpg"/>
          <p:cNvPicPr>
            <a:picLocks noChangeAspect="1"/>
          </p:cNvPicPr>
          <p:nvPr userDrawn="1"/>
        </p:nvPicPr>
        <p:blipFill>
          <a:blip r:embed="rId3" cstate="print"/>
          <a:srcRect l="-1091" r="-1056"/>
          <a:stretch>
            <a:fillRect/>
          </a:stretch>
        </p:blipFill>
        <p:spPr>
          <a:xfrm>
            <a:off x="7067550" y="4609981"/>
            <a:ext cx="1625444" cy="33682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94" y="4767404"/>
            <a:ext cx="2133023" cy="274194"/>
          </a:xfrm>
          <a:prstGeom prst="rect">
            <a:avLst/>
          </a:prstGeom>
        </p:spPr>
        <p:txBody>
          <a:bodyPr vert="horz" lIns="82036" tIns="41018" rIns="82036" bIns="410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162BF-4FCD-B041-AF48-894E753E103A}" type="datetime1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94" y="4767404"/>
            <a:ext cx="2895023" cy="274194"/>
          </a:xfrm>
          <a:prstGeom prst="rect">
            <a:avLst/>
          </a:prstGeom>
        </p:spPr>
        <p:txBody>
          <a:bodyPr vert="horz" lIns="82036" tIns="41018" rIns="82036" bIns="410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94" y="4767404"/>
            <a:ext cx="2133023" cy="274194"/>
          </a:xfrm>
          <a:prstGeom prst="rect">
            <a:avLst/>
          </a:prstGeom>
        </p:spPr>
        <p:txBody>
          <a:bodyPr vert="horz" lIns="82036" tIns="41018" rIns="82036" bIns="410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FCCD39B-FCC6-8447-8088-CF602AE32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2" r:id="rId2"/>
    <p:sldLayoutId id="2147484005" r:id="rId3"/>
    <p:sldLayoutId id="2147483993" r:id="rId4"/>
    <p:sldLayoutId id="2147483994" r:id="rId5"/>
    <p:sldLayoutId id="2147483995" r:id="rId6"/>
    <p:sldLayoutId id="2147483996" r:id="rId7"/>
    <p:sldLayoutId id="2147484004" r:id="rId8"/>
    <p:sldLayoutId id="2147483997" r:id="rId9"/>
    <p:sldLayoutId id="2147483998" r:id="rId10"/>
    <p:sldLayoutId id="2147484006" r:id="rId11"/>
    <p:sldLayoutId id="2147483999" r:id="rId12"/>
    <p:sldLayoutId id="2147484000" r:id="rId13"/>
    <p:sldLayoutId id="2147484001" r:id="rId14"/>
    <p:sldLayoutId id="2147484007" r:id="rId15"/>
    <p:sldLayoutId id="2147484008" r:id="rId16"/>
    <p:sldLayoutId id="2147484009" r:id="rId17"/>
    <p:sldLayoutId id="2147484010" r:id="rId18"/>
  </p:sldLayoutIdLst>
  <p:transition spd="slow"/>
  <p:hf sldNum="0" hdr="0" ftr="0" dt="0"/>
  <p:txStyles>
    <p:titleStyle>
      <a:lvl1pPr algn="ctr" defTabSz="41017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632" indent="-307632" algn="l" defTabSz="4101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538" indent="-256361" algn="l" defTabSz="41017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444" indent="-205088" algn="l" defTabSz="41017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621" indent="-205088" algn="l" defTabSz="41017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5798" indent="-205088" algn="l" defTabSz="41017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976" indent="-205088" algn="l" defTabSz="4101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153" indent="-205088" algn="l" defTabSz="4101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331" indent="-205088" algn="l" defTabSz="4101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508" indent="-205088" algn="l" defTabSz="4101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77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54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533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11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87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65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242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420" algn="l" defTabSz="4101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55196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RestorixHealth’s Unique Business Models and Turnkey Approach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89113" y="1208088"/>
            <a:ext cx="7354887" cy="698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31349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Innovative Contract Models</a:t>
            </a:r>
            <a:endParaRPr lang="en-US" sz="22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235947" y="1778557"/>
            <a:ext cx="3802778" cy="2763297"/>
          </a:xfrm>
        </p:spPr>
        <p:txBody>
          <a:bodyPr/>
          <a:lstStyle/>
          <a:p>
            <a:r>
              <a:rPr lang="en-US" dirty="0"/>
              <a:t>Flexible approach to partnering with hospitals – tailors contracts to meet specific needs</a:t>
            </a:r>
          </a:p>
          <a:p>
            <a:r>
              <a:rPr lang="en-US" dirty="0"/>
              <a:t>Innovative Percentage of Revenue (“</a:t>
            </a:r>
            <a:r>
              <a:rPr lang="en-US" dirty="0" err="1"/>
              <a:t>POR</a:t>
            </a:r>
            <a:r>
              <a:rPr lang="en-US" dirty="0"/>
              <a:t>”) contract</a:t>
            </a:r>
          </a:p>
          <a:p>
            <a:pPr lvl="1"/>
            <a:r>
              <a:rPr lang="en-US" dirty="0"/>
              <a:t>Designed as a shared risk / reward structure</a:t>
            </a:r>
          </a:p>
          <a:p>
            <a:pPr lvl="1"/>
            <a:r>
              <a:rPr lang="en-US" dirty="0" err="1"/>
              <a:t>Restorix</a:t>
            </a:r>
            <a:r>
              <a:rPr lang="en-US" dirty="0"/>
              <a:t> is paid a percentage of the hospital facility fee</a:t>
            </a:r>
          </a:p>
          <a:p>
            <a:pPr lvl="1"/>
            <a:r>
              <a:rPr lang="en-US" dirty="0"/>
              <a:t>Aligns incentives between Restorix and hospital partner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17152" y="1413064"/>
            <a:ext cx="3485503" cy="1867193"/>
            <a:chOff x="345857" y="2281414"/>
            <a:chExt cx="5266982" cy="2976430"/>
          </a:xfrm>
        </p:grpSpPr>
        <p:sp>
          <p:nvSpPr>
            <p:cNvPr id="19" name="TextBox 18"/>
            <p:cNvSpPr txBox="1"/>
            <p:nvPr/>
          </p:nvSpPr>
          <p:spPr>
            <a:xfrm>
              <a:off x="4165039" y="2281414"/>
              <a:ext cx="1447800" cy="385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059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5869" y="2512246"/>
              <a:ext cx="2408217" cy="536447"/>
            </a:xfrm>
            <a:prstGeom prst="rect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99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Percentage of Revenue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865" y="3198060"/>
              <a:ext cx="2408217" cy="536447"/>
            </a:xfrm>
            <a:prstGeom prst="rect">
              <a:avLst/>
            </a:prstGeom>
            <a:solidFill>
              <a:srgbClr val="90492D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99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Fee (“Per Click”)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5861" y="3894760"/>
              <a:ext cx="2408217" cy="536447"/>
            </a:xfrm>
            <a:prstGeom prst="rect">
              <a:avLst/>
            </a:prstGeom>
            <a:solidFill>
              <a:srgbClr val="9E8B6D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99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Fee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5857" y="4602346"/>
              <a:ext cx="2408217" cy="546597"/>
            </a:xfrm>
            <a:prstGeom prst="rect">
              <a:avLst/>
            </a:prstGeom>
            <a:solidFill>
              <a:srgbClr val="A7B78C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99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 Fee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51674" y="2525474"/>
              <a:ext cx="2789216" cy="50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8796" indent="-78796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794" dirty="0">
                  <a:latin typeface="Arial" panose="020B0604020202020204" pitchFamily="34" charset="0"/>
                  <a:cs typeface="Arial" panose="020B0604020202020204" pitchFamily="34" charset="0"/>
                </a:rPr>
                <a:t>Restorix is paid a percentage of hospital collections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51670" y="3189516"/>
              <a:ext cx="2789216" cy="50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8796" indent="-78796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794" dirty="0">
                  <a:latin typeface="Arial" panose="020B0604020202020204" pitchFamily="34" charset="0"/>
                  <a:cs typeface="Arial" panose="020B0604020202020204" pitchFamily="34" charset="0"/>
                </a:rPr>
                <a:t>Restorix is paid a specified rate for each treatment performed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51667" y="3907988"/>
              <a:ext cx="2789216" cy="50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8796" indent="-78796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794" dirty="0">
                  <a:latin typeface="Arial" panose="020B0604020202020204" pitchFamily="34" charset="0"/>
                  <a:cs typeface="Arial" panose="020B0604020202020204" pitchFamily="34" charset="0"/>
                </a:rPr>
                <a:t>Restorix is paid a fixed monthly fee for managing the center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51662" y="4528486"/>
              <a:ext cx="2789216" cy="69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8796" indent="-78796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794" dirty="0">
                  <a:latin typeface="Arial" panose="020B0604020202020204" pitchFamily="34" charset="0"/>
                  <a:cs typeface="Arial" panose="020B0604020202020204" pitchFamily="34" charset="0"/>
                </a:rPr>
                <a:t>Restorix is paid a fixed monthly fee for its staffing expenses plus a “per click” fee for treatment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45869" y="3113314"/>
              <a:ext cx="5020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7637" y="2438378"/>
              <a:ext cx="5020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5861" y="3820896"/>
              <a:ext cx="5020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5857" y="4495824"/>
              <a:ext cx="5020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5857" y="5257844"/>
              <a:ext cx="5020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663248"/>
              </p:ext>
            </p:extLst>
          </p:nvPr>
        </p:nvGraphicFramePr>
        <p:xfrm>
          <a:off x="6363589" y="2786227"/>
          <a:ext cx="2540157" cy="187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 34"/>
          <p:cNvSpPr/>
          <p:nvPr/>
        </p:nvSpPr>
        <p:spPr>
          <a:xfrm>
            <a:off x="5317152" y="3721632"/>
            <a:ext cx="1577664" cy="405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711" rIns="0" bIns="33711" rtlCol="0" anchor="ctr"/>
          <a:lstStyle/>
          <a:p>
            <a:pPr algn="ctr"/>
            <a:r>
              <a:rPr lang="en-US" sz="10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Type</a:t>
            </a:r>
          </a:p>
          <a:p>
            <a:pPr algn="ctr"/>
            <a:r>
              <a:rPr lang="en-US" sz="10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Center</a:t>
            </a:r>
          </a:p>
        </p:txBody>
      </p:sp>
    </p:spTree>
    <p:extLst>
      <p:ext uri="{BB962C8B-B14F-4D97-AF65-F5344CB8AC3E}">
        <p14:creationId xmlns:p14="http://schemas.microsoft.com/office/powerpoint/2010/main" val="104946993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Other Company Provides</a:t>
            </a:r>
            <a:br>
              <a:rPr lang="en-US" dirty="0"/>
            </a:br>
            <a:r>
              <a:rPr lang="en-US" dirty="0"/>
              <a:t>a More Complete and Turnkey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RestorixHealth Provides...</a:t>
            </a:r>
          </a:p>
          <a:p>
            <a:r>
              <a:rPr lang="en-US"/>
              <a:t>The upfront capital investment</a:t>
            </a:r>
          </a:p>
          <a:p>
            <a:r>
              <a:rPr lang="en-US"/>
              <a:t>A best-in-class proven care model</a:t>
            </a:r>
          </a:p>
          <a:p>
            <a:r>
              <a:rPr lang="en-US"/>
              <a:t>The complete physical infrastructure – design, engineer and construct</a:t>
            </a:r>
          </a:p>
          <a:p>
            <a:r>
              <a:rPr lang="en-US"/>
              <a:t>All clinical and administrative staffing with daily hands-on management – no new hospital payroll or overhead to cover</a:t>
            </a:r>
          </a:p>
          <a:p>
            <a:r>
              <a:rPr lang="en-US"/>
              <a:t>Revenue cycle management for improved reimbursement</a:t>
            </a:r>
          </a:p>
          <a:p>
            <a:r>
              <a:rPr lang="en-US"/>
              <a:t>Training, physician education and community outreach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8156" y="4075199"/>
            <a:ext cx="675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rPr>
              <a:t>No one delivers the full package like RestorixHealth!</a:t>
            </a:r>
          </a:p>
        </p:txBody>
      </p:sp>
    </p:spTree>
    <p:extLst>
      <p:ext uri="{BB962C8B-B14F-4D97-AF65-F5344CB8AC3E}">
        <p14:creationId xmlns:p14="http://schemas.microsoft.com/office/powerpoint/2010/main" val="265165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04949"/>
            <a:ext cx="8109961" cy="6232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Proven, Repeatable Implementation Process</a:t>
            </a:r>
            <a:br>
              <a:rPr lang="en-US" dirty="0"/>
            </a:br>
            <a:r>
              <a:rPr lang="en-US" sz="2200" dirty="0"/>
              <a:t>Dedicated Development &amp; Implementation Team </a:t>
            </a:r>
            <a:endParaRPr lang="en-US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2843061" y="1121301"/>
            <a:ext cx="2995332" cy="3671941"/>
            <a:chOff x="1242861" y="1127379"/>
            <a:chExt cx="2995332" cy="3671941"/>
          </a:xfrm>
        </p:grpSpPr>
        <p:sp>
          <p:nvSpPr>
            <p:cNvPr id="26" name="Down Arrow 25"/>
            <p:cNvSpPr/>
            <p:nvPr/>
          </p:nvSpPr>
          <p:spPr bwMode="auto">
            <a:xfrm>
              <a:off x="2578385" y="1628775"/>
              <a:ext cx="324285" cy="291679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0492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4228" tIns="36463" rIns="74228" bIns="3646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51517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tabLst>
                  <a:tab pos="1311058" algn="l"/>
                </a:tabLst>
              </a:pPr>
              <a:endParaRPr lang="en-US" sz="86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2861" y="1127379"/>
              <a:ext cx="2995332" cy="253746"/>
            </a:xfrm>
            <a:prstGeom prst="rect">
              <a:avLst/>
            </a:prstGeom>
            <a:solidFill>
              <a:srgbClr val="4E6E17"/>
            </a:solidFill>
          </p:spPr>
          <p:txBody>
            <a:bodyPr wrap="square" lIns="67422" tIns="33711" rIns="67422" bIns="33711" rtlCol="0" anchor="ctr" anchorCtr="0">
              <a:noAutofit/>
            </a:bodyPr>
            <a:lstStyle/>
            <a:p>
              <a:pPr algn="ctr"/>
              <a:r>
                <a:rPr lang="en-US" sz="105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Replicable Development Process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48816" y="1419226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33711" tIns="33711" rIns="33711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Analytical Identification of Attractive Markets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48816" y="1734671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0" tIns="33711" rIns="0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Lead Generation for Potential Hospital Partners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48816" y="2031113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0" tIns="33711" rIns="0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Identify and Diligence Panel Physicians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48816" y="2717427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67422" tIns="33711" rIns="67422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Obtain Licensing Approval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8816" y="2386853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67422" tIns="33711" rIns="67422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Execute Contract with Hospital Partner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8816" y="3049121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67422" tIns="33711" rIns="67422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Build Out Center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8816" y="3378574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67422" tIns="33711" rIns="67422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Recruit and Train Staff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42861" y="4545574"/>
              <a:ext cx="2995332" cy="253746"/>
            </a:xfrm>
            <a:prstGeom prst="rect">
              <a:avLst/>
            </a:prstGeom>
            <a:solidFill>
              <a:srgbClr val="4E6E17"/>
            </a:solidFill>
          </p:spPr>
          <p:txBody>
            <a:bodyPr wrap="square" lIns="67422" tIns="33711" rIns="67422" bIns="33711" rtlCol="0" anchor="ctr" anchorCtr="0">
              <a:noAutofit/>
            </a:bodyPr>
            <a:lstStyle/>
            <a:p>
              <a:pPr algn="ctr"/>
              <a:r>
                <a:rPr lang="en-US" sz="105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Opening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48816" y="3718112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67422" tIns="33711" rIns="67422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Referral and Community Marketing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8816" y="4071098"/>
              <a:ext cx="2983423" cy="209550"/>
            </a:xfrm>
            <a:prstGeom prst="rect">
              <a:avLst/>
            </a:prstGeom>
            <a:solidFill>
              <a:srgbClr val="DCE2D1"/>
            </a:solidFill>
          </p:spPr>
          <p:txBody>
            <a:bodyPr wrap="square" lIns="67422" tIns="33711" rIns="67422" bIns="33711" rtlCol="0" anchor="ctr" anchorCtr="0">
              <a:noAutofit/>
            </a:bodyPr>
            <a:lstStyle/>
            <a:p>
              <a:pPr algn="ctr"/>
              <a:r>
                <a:rPr lang="en-US" sz="860" dirty="0">
                  <a:latin typeface="Arial" panose="020B0604020202020204" pitchFamily="34" charset="0"/>
                  <a:cs typeface="Arial" panose="020B0604020202020204" pitchFamily="34" charset="0"/>
                </a:rPr>
                <a:t>Final Inspection / Approvals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01750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/>
          <p:cNvGrpSpPr/>
          <p:nvPr/>
        </p:nvGrpSpPr>
        <p:grpSpPr>
          <a:xfrm>
            <a:off x="1215909" y="1638281"/>
            <a:ext cx="6516748" cy="1785403"/>
            <a:chOff x="1075958" y="2972465"/>
            <a:chExt cx="9267133" cy="371558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75958" y="2972465"/>
              <a:ext cx="0" cy="37155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92741" y="2972465"/>
              <a:ext cx="0" cy="37155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09524" y="2972465"/>
              <a:ext cx="0" cy="37155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026308" y="2972465"/>
              <a:ext cx="0" cy="37155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343091" y="2972465"/>
              <a:ext cx="0" cy="37155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2" y="1326653"/>
            <a:ext cx="8652688" cy="1877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8652" y="2107825"/>
            <a:ext cx="2179674" cy="304802"/>
          </a:xfrm>
          <a:prstGeom prst="rect">
            <a:avLst/>
          </a:prstGeom>
          <a:noFill/>
        </p:spPr>
        <p:txBody>
          <a:bodyPr wrap="square" lIns="73254" tIns="36627" rIns="73254" bIns="36627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HelveticaNeue LT 45 Light" pitchFamily="34" charset="0"/>
              </a:rPr>
              <a:t>0-120 </a:t>
            </a:r>
            <a:r>
              <a:rPr lang="en-US" sz="1100" b="1" dirty="0">
                <a:solidFill>
                  <a:schemeClr val="bg1"/>
                </a:solidFill>
                <a:latin typeface="HelveticaNeue LT 45 Light" pitchFamily="34" charset="0"/>
              </a:rPr>
              <a:t>DAYS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2753" y="1960731"/>
            <a:ext cx="3795824" cy="304802"/>
          </a:xfrm>
          <a:prstGeom prst="rect">
            <a:avLst/>
          </a:prstGeom>
          <a:noFill/>
        </p:spPr>
        <p:txBody>
          <a:bodyPr wrap="square" lIns="73254" tIns="36627" rIns="73254" bIns="36627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HelveticaNeue LT 45 Light" pitchFamily="34" charset="0"/>
              </a:rPr>
              <a:t>120-180 </a:t>
            </a:r>
            <a:r>
              <a:rPr lang="en-US" sz="1100" b="1" dirty="0">
                <a:solidFill>
                  <a:schemeClr val="bg1"/>
                </a:solidFill>
                <a:latin typeface="HelveticaNeue LT 45 Light" pitchFamily="34" charset="0"/>
              </a:rPr>
              <a:t>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125" y="2223016"/>
            <a:ext cx="1215415" cy="243246"/>
          </a:xfrm>
          <a:prstGeom prst="rect">
            <a:avLst/>
          </a:prstGeom>
          <a:noFill/>
        </p:spPr>
        <p:txBody>
          <a:bodyPr wrap="square" lIns="73254" tIns="36627" rIns="73254" bIns="36627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Neue LT 45 Light" pitchFamily="34" charset="0"/>
              </a:rPr>
              <a:t>TODAY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218849" y="2985309"/>
            <a:ext cx="1172871" cy="41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09" tIns="40805" rIns="81609" bIns="40805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baseline="30000" dirty="0">
                <a:solidFill>
                  <a:srgbClr val="000000"/>
                </a:solidFill>
                <a:latin typeface="HelveticaNeue LT 45 Light" pitchFamily="34" charset="0"/>
                <a:cs typeface="Corbel" charset="0"/>
              </a:rPr>
              <a:t>Signed agreement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841163" y="2985309"/>
            <a:ext cx="1172871" cy="41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09" tIns="40805" rIns="81609" bIns="40805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aseline="30000" dirty="0">
                <a:solidFill>
                  <a:srgbClr val="000000"/>
                </a:solidFill>
                <a:latin typeface="HelveticaNeue LT 45 Light" pitchFamily="34" charset="0"/>
                <a:cs typeface="Corbel" charset="0"/>
              </a:rPr>
              <a:t>We build</a:t>
            </a:r>
            <a:br>
              <a:rPr lang="en-US" sz="1800" baseline="30000" dirty="0">
                <a:solidFill>
                  <a:srgbClr val="000000"/>
                </a:solidFill>
                <a:latin typeface="HelveticaNeue LT 45 Light" pitchFamily="34" charset="0"/>
                <a:cs typeface="Corbel" charset="0"/>
              </a:rPr>
            </a:br>
            <a:r>
              <a:rPr lang="en-US" sz="1800" baseline="30000" dirty="0">
                <a:solidFill>
                  <a:srgbClr val="000000"/>
                </a:solidFill>
                <a:latin typeface="HelveticaNeue LT 45 Light" pitchFamily="34" charset="0"/>
                <a:cs typeface="Corbel" charset="0"/>
              </a:rPr>
              <a:t>the center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476877" y="2985309"/>
            <a:ext cx="1172871" cy="41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09" tIns="40805" rIns="81609" bIns="40805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aseline="30000" dirty="0">
                <a:solidFill>
                  <a:srgbClr val="000000"/>
                </a:solidFill>
                <a:latin typeface="HelveticaNeue LT 45 Light" pitchFamily="34" charset="0"/>
                <a:cs typeface="Corbel" charset="0"/>
              </a:rPr>
              <a:t>Wound center grand opening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111177" y="2985309"/>
            <a:ext cx="1172871" cy="41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09" tIns="40805" rIns="81609" bIns="40805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aseline="30000" dirty="0">
                <a:solidFill>
                  <a:srgbClr val="000000"/>
                </a:solidFill>
                <a:latin typeface="HelveticaNeue LT 45 Light" pitchFamily="34" charset="0"/>
                <a:cs typeface="Corbel" charset="0"/>
              </a:rPr>
              <a:t>Initial growth phase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704286"/>
            <a:ext cx="7355672" cy="699272"/>
          </a:xfrm>
        </p:spPr>
        <p:txBody>
          <a:bodyPr/>
          <a:lstStyle/>
          <a:p>
            <a:r>
              <a:rPr lang="en-US" dirty="0"/>
              <a:t>Timeline to Success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0"/>
          </p:nvPr>
        </p:nvSpPr>
        <p:spPr>
          <a:xfrm>
            <a:off x="1161268" y="3652814"/>
            <a:ext cx="7355672" cy="1049166"/>
          </a:xfrm>
        </p:spPr>
        <p:txBody>
          <a:bodyPr/>
          <a:lstStyle/>
          <a:p>
            <a:r>
              <a:rPr lang="en-US" sz="1400" dirty="0" err="1"/>
              <a:t>RestorixHealth</a:t>
            </a:r>
            <a:r>
              <a:rPr lang="en-US" sz="1400" dirty="0"/>
              <a:t> designs and manages the construction of the center – start to finish</a:t>
            </a:r>
          </a:p>
          <a:p>
            <a:r>
              <a:rPr lang="en-US" sz="1400" dirty="0"/>
              <a:t>Dedicated team of implementation professionals to insure a timely and successful center opening</a:t>
            </a:r>
          </a:p>
          <a:p>
            <a:endParaRPr lang="en-US" sz="1400" dirty="0"/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7852134" y="2844206"/>
            <a:ext cx="1172871" cy="7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09" tIns="40805" rIns="81609" bIns="40805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aseline="30000" dirty="0">
                <a:solidFill>
                  <a:srgbClr val="000000"/>
                </a:solidFill>
                <a:latin typeface="HelveticaNeue LT 45 Light" pitchFamily="34" charset="0"/>
                <a:cs typeface="Corbel" charset="0"/>
              </a:rPr>
              <a:t>Continued  growth and program refinement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No Company Supports You More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On-site + Regional + Corporate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8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156" y="361673"/>
            <a:ext cx="7355672" cy="699272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Management Structure Driving Results</a:t>
            </a:r>
            <a:br>
              <a:rPr lang="en-US" dirty="0"/>
            </a:br>
            <a:r>
              <a:rPr lang="en-US" sz="2000" dirty="0"/>
              <a:t>Field-based Resources Working in Concert to Drive Center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148156" y="1115502"/>
            <a:ext cx="7355672" cy="2626322"/>
          </a:xfrm>
        </p:spPr>
        <p:txBody>
          <a:bodyPr/>
          <a:lstStyle/>
          <a:p>
            <a:r>
              <a:rPr lang="en-US" dirty="0"/>
              <a:t>Decentralized Management Structure</a:t>
            </a:r>
          </a:p>
          <a:p>
            <a:r>
              <a:rPr lang="en-US" dirty="0"/>
              <a:t>Enables center-level staff to focus on patient care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46175" y="2038350"/>
            <a:ext cx="6711950" cy="3176839"/>
            <a:chOff x="1689287" y="1613372"/>
            <a:chExt cx="5896257" cy="3413464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53891" y="1613648"/>
              <a:ext cx="1225994" cy="2920533"/>
            </a:xfrm>
            <a:custGeom>
              <a:avLst/>
              <a:gdLst>
                <a:gd name="T0" fmla="*/ 1852613 w 494"/>
                <a:gd name="T1" fmla="*/ 213722 h 1354"/>
                <a:gd name="T2" fmla="*/ 1751357 w 494"/>
                <a:gd name="T3" fmla="*/ 273714 h 1354"/>
                <a:gd name="T4" fmla="*/ 1481340 w 494"/>
                <a:gd name="T5" fmla="*/ 427443 h 1354"/>
                <a:gd name="T6" fmla="*/ 1481340 w 494"/>
                <a:gd name="T7" fmla="*/ 273714 h 1354"/>
                <a:gd name="T8" fmla="*/ 330020 w 494"/>
                <a:gd name="T9" fmla="*/ 273714 h 1354"/>
                <a:gd name="T10" fmla="*/ 120007 w 494"/>
                <a:gd name="T11" fmla="*/ 483686 h 1354"/>
                <a:gd name="T12" fmla="*/ 120007 w 494"/>
                <a:gd name="T13" fmla="*/ 4746869 h 1354"/>
                <a:gd name="T14" fmla="*/ 330020 w 494"/>
                <a:gd name="T15" fmla="*/ 4956841 h 1354"/>
                <a:gd name="T16" fmla="*/ 1406336 w 494"/>
                <a:gd name="T17" fmla="*/ 4956841 h 1354"/>
                <a:gd name="T18" fmla="*/ 1297579 w 494"/>
                <a:gd name="T19" fmla="*/ 5020582 h 1354"/>
                <a:gd name="T20" fmla="*/ 1395085 w 494"/>
                <a:gd name="T21" fmla="*/ 5076825 h 1354"/>
                <a:gd name="T22" fmla="*/ 330020 w 494"/>
                <a:gd name="T23" fmla="*/ 5076825 h 1354"/>
                <a:gd name="T24" fmla="*/ 0 w 494"/>
                <a:gd name="T25" fmla="*/ 4746869 h 1354"/>
                <a:gd name="T26" fmla="*/ 0 w 494"/>
                <a:gd name="T27" fmla="*/ 483686 h 1354"/>
                <a:gd name="T28" fmla="*/ 330020 w 494"/>
                <a:gd name="T29" fmla="*/ 153730 h 1354"/>
                <a:gd name="T30" fmla="*/ 1481340 w 494"/>
                <a:gd name="T31" fmla="*/ 153730 h 1354"/>
                <a:gd name="T32" fmla="*/ 1481340 w 494"/>
                <a:gd name="T33" fmla="*/ 0 h 1354"/>
                <a:gd name="T34" fmla="*/ 1747607 w 494"/>
                <a:gd name="T35" fmla="*/ 153730 h 1354"/>
                <a:gd name="T36" fmla="*/ 1852613 w 494"/>
                <a:gd name="T37" fmla="*/ 213722 h 13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4" h="1354">
                  <a:moveTo>
                    <a:pt x="494" y="57"/>
                  </a:moveTo>
                  <a:cubicBezTo>
                    <a:pt x="467" y="73"/>
                    <a:pt x="467" y="73"/>
                    <a:pt x="467" y="73"/>
                  </a:cubicBezTo>
                  <a:cubicBezTo>
                    <a:pt x="395" y="114"/>
                    <a:pt x="395" y="114"/>
                    <a:pt x="395" y="114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57" y="73"/>
                    <a:pt x="32" y="98"/>
                    <a:pt x="32" y="129"/>
                  </a:cubicBezTo>
                  <a:cubicBezTo>
                    <a:pt x="32" y="1266"/>
                    <a:pt x="32" y="1266"/>
                    <a:pt x="32" y="1266"/>
                  </a:cubicBezTo>
                  <a:cubicBezTo>
                    <a:pt x="32" y="1297"/>
                    <a:pt x="57" y="1322"/>
                    <a:pt x="88" y="1322"/>
                  </a:cubicBezTo>
                  <a:cubicBezTo>
                    <a:pt x="375" y="1322"/>
                    <a:pt x="375" y="1322"/>
                    <a:pt x="375" y="1322"/>
                  </a:cubicBezTo>
                  <a:cubicBezTo>
                    <a:pt x="346" y="1339"/>
                    <a:pt x="346" y="1339"/>
                    <a:pt x="346" y="1339"/>
                  </a:cubicBezTo>
                  <a:cubicBezTo>
                    <a:pt x="372" y="1354"/>
                    <a:pt x="372" y="1354"/>
                    <a:pt x="372" y="1354"/>
                  </a:cubicBezTo>
                  <a:cubicBezTo>
                    <a:pt x="88" y="1354"/>
                    <a:pt x="88" y="1354"/>
                    <a:pt x="88" y="1354"/>
                  </a:cubicBezTo>
                  <a:cubicBezTo>
                    <a:pt x="40" y="1354"/>
                    <a:pt x="0" y="1314"/>
                    <a:pt x="0" y="126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81"/>
                    <a:pt x="40" y="41"/>
                    <a:pt x="88" y="41"/>
                  </a:cubicBezTo>
                  <a:cubicBezTo>
                    <a:pt x="395" y="41"/>
                    <a:pt x="395" y="41"/>
                    <a:pt x="395" y="41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466" y="41"/>
                    <a:pt x="466" y="41"/>
                    <a:pt x="466" y="41"/>
                  </a:cubicBezTo>
                  <a:lnTo>
                    <a:pt x="494" y="57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54347" tIns="27173" rIns="54347" bIns="27173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sz="1059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531028" y="1613372"/>
              <a:ext cx="1216539" cy="2918707"/>
            </a:xfrm>
            <a:custGeom>
              <a:avLst/>
              <a:gdLst>
                <a:gd name="T0" fmla="*/ 1838325 w 490"/>
                <a:gd name="T1" fmla="*/ 213746 h 1353"/>
                <a:gd name="T2" fmla="*/ 1737030 w 490"/>
                <a:gd name="T3" fmla="*/ 273745 h 1353"/>
                <a:gd name="T4" fmla="*/ 1466908 w 490"/>
                <a:gd name="T5" fmla="*/ 427492 h 1353"/>
                <a:gd name="T6" fmla="*/ 1466908 w 490"/>
                <a:gd name="T7" fmla="*/ 273745 h 1353"/>
                <a:gd name="T8" fmla="*/ 330148 w 490"/>
                <a:gd name="T9" fmla="*/ 273745 h 1353"/>
                <a:gd name="T10" fmla="*/ 120054 w 490"/>
                <a:gd name="T11" fmla="*/ 483740 h 1353"/>
                <a:gd name="T12" fmla="*/ 120054 w 490"/>
                <a:gd name="T13" fmla="*/ 4743657 h 1353"/>
                <a:gd name="T14" fmla="*/ 330148 w 490"/>
                <a:gd name="T15" fmla="*/ 4953652 h 1353"/>
                <a:gd name="T16" fmla="*/ 1395626 w 490"/>
                <a:gd name="T17" fmla="*/ 4953652 h 1353"/>
                <a:gd name="T18" fmla="*/ 1283076 w 490"/>
                <a:gd name="T19" fmla="*/ 5017401 h 1353"/>
                <a:gd name="T20" fmla="*/ 1380620 w 490"/>
                <a:gd name="T21" fmla="*/ 5073650 h 1353"/>
                <a:gd name="T22" fmla="*/ 330148 w 490"/>
                <a:gd name="T23" fmla="*/ 5073650 h 1353"/>
                <a:gd name="T24" fmla="*/ 0 w 490"/>
                <a:gd name="T25" fmla="*/ 4743657 h 1353"/>
                <a:gd name="T26" fmla="*/ 0 w 490"/>
                <a:gd name="T27" fmla="*/ 483740 h 1353"/>
                <a:gd name="T28" fmla="*/ 330148 w 490"/>
                <a:gd name="T29" fmla="*/ 153747 h 1353"/>
                <a:gd name="T30" fmla="*/ 1466908 w 490"/>
                <a:gd name="T31" fmla="*/ 153747 h 1353"/>
                <a:gd name="T32" fmla="*/ 1466908 w 490"/>
                <a:gd name="T33" fmla="*/ 0 h 1353"/>
                <a:gd name="T34" fmla="*/ 1733278 w 490"/>
                <a:gd name="T35" fmla="*/ 153747 h 1353"/>
                <a:gd name="T36" fmla="*/ 1838325 w 490"/>
                <a:gd name="T37" fmla="*/ 213746 h 1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0" h="1353">
                  <a:moveTo>
                    <a:pt x="490" y="57"/>
                  </a:moveTo>
                  <a:cubicBezTo>
                    <a:pt x="463" y="73"/>
                    <a:pt x="463" y="73"/>
                    <a:pt x="463" y="73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73"/>
                    <a:pt x="391" y="73"/>
                    <a:pt x="391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57" y="73"/>
                    <a:pt x="32" y="98"/>
                    <a:pt x="32" y="129"/>
                  </a:cubicBezTo>
                  <a:cubicBezTo>
                    <a:pt x="32" y="1265"/>
                    <a:pt x="32" y="1265"/>
                    <a:pt x="32" y="1265"/>
                  </a:cubicBezTo>
                  <a:cubicBezTo>
                    <a:pt x="32" y="1296"/>
                    <a:pt x="57" y="1321"/>
                    <a:pt x="88" y="1321"/>
                  </a:cubicBezTo>
                  <a:cubicBezTo>
                    <a:pt x="372" y="1321"/>
                    <a:pt x="372" y="1321"/>
                    <a:pt x="372" y="1321"/>
                  </a:cubicBezTo>
                  <a:cubicBezTo>
                    <a:pt x="342" y="1338"/>
                    <a:pt x="342" y="1338"/>
                    <a:pt x="342" y="1338"/>
                  </a:cubicBezTo>
                  <a:cubicBezTo>
                    <a:pt x="368" y="1353"/>
                    <a:pt x="368" y="1353"/>
                    <a:pt x="368" y="1353"/>
                  </a:cubicBezTo>
                  <a:cubicBezTo>
                    <a:pt x="88" y="1353"/>
                    <a:pt x="88" y="1353"/>
                    <a:pt x="88" y="1353"/>
                  </a:cubicBezTo>
                  <a:cubicBezTo>
                    <a:pt x="39" y="1353"/>
                    <a:pt x="0" y="1314"/>
                    <a:pt x="0" y="126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80"/>
                    <a:pt x="39" y="41"/>
                    <a:pt x="88" y="41"/>
                  </a:cubicBezTo>
                  <a:cubicBezTo>
                    <a:pt x="391" y="41"/>
                    <a:pt x="391" y="41"/>
                    <a:pt x="391" y="4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62" y="41"/>
                    <a:pt x="462" y="41"/>
                    <a:pt x="462" y="41"/>
                  </a:cubicBezTo>
                  <a:lnTo>
                    <a:pt x="490" y="57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54347" tIns="27173" rIns="54347" bIns="27173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sz="1059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384076" y="1714501"/>
              <a:ext cx="1214438" cy="2920533"/>
            </a:xfrm>
            <a:custGeom>
              <a:avLst/>
              <a:gdLst>
                <a:gd name="T0" fmla="*/ 1835150 w 489"/>
                <a:gd name="T1" fmla="*/ 329956 h 1354"/>
                <a:gd name="T2" fmla="*/ 1835150 w 489"/>
                <a:gd name="T3" fmla="*/ 4589390 h 1354"/>
                <a:gd name="T4" fmla="*/ 1504898 w 489"/>
                <a:gd name="T5" fmla="*/ 4919346 h 1354"/>
                <a:gd name="T6" fmla="*/ 371533 w 489"/>
                <a:gd name="T7" fmla="*/ 4919346 h 1354"/>
                <a:gd name="T8" fmla="*/ 371533 w 489"/>
                <a:gd name="T9" fmla="*/ 5076825 h 1354"/>
                <a:gd name="T10" fmla="*/ 97574 w 489"/>
                <a:gd name="T11" fmla="*/ 4919346 h 1354"/>
                <a:gd name="T12" fmla="*/ 0 w 489"/>
                <a:gd name="T13" fmla="*/ 4863103 h 1354"/>
                <a:gd name="T14" fmla="*/ 112586 w 489"/>
                <a:gd name="T15" fmla="*/ 4799362 h 1354"/>
                <a:gd name="T16" fmla="*/ 371533 w 489"/>
                <a:gd name="T17" fmla="*/ 4649382 h 1354"/>
                <a:gd name="T18" fmla="*/ 371533 w 489"/>
                <a:gd name="T19" fmla="*/ 4799362 h 1354"/>
                <a:gd name="T20" fmla="*/ 1504898 w 489"/>
                <a:gd name="T21" fmla="*/ 4799362 h 1354"/>
                <a:gd name="T22" fmla="*/ 1715058 w 489"/>
                <a:gd name="T23" fmla="*/ 4589390 h 1354"/>
                <a:gd name="T24" fmla="*/ 1715058 w 489"/>
                <a:gd name="T25" fmla="*/ 329956 h 1354"/>
                <a:gd name="T26" fmla="*/ 1504898 w 489"/>
                <a:gd name="T27" fmla="*/ 119984 h 1354"/>
                <a:gd name="T28" fmla="*/ 454096 w 489"/>
                <a:gd name="T29" fmla="*/ 119984 h 1354"/>
                <a:gd name="T30" fmla="*/ 555424 w 489"/>
                <a:gd name="T31" fmla="*/ 59992 h 1354"/>
                <a:gd name="T32" fmla="*/ 450344 w 489"/>
                <a:gd name="T33" fmla="*/ 0 h 1354"/>
                <a:gd name="T34" fmla="*/ 1504898 w 489"/>
                <a:gd name="T35" fmla="*/ 0 h 1354"/>
                <a:gd name="T36" fmla="*/ 1835150 w 489"/>
                <a:gd name="T37" fmla="*/ 329956 h 13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9" h="1354">
                  <a:moveTo>
                    <a:pt x="489" y="88"/>
                  </a:moveTo>
                  <a:cubicBezTo>
                    <a:pt x="489" y="1224"/>
                    <a:pt x="489" y="1224"/>
                    <a:pt x="489" y="1224"/>
                  </a:cubicBezTo>
                  <a:cubicBezTo>
                    <a:pt x="489" y="1273"/>
                    <a:pt x="449" y="1312"/>
                    <a:pt x="401" y="1312"/>
                  </a:cubicBezTo>
                  <a:cubicBezTo>
                    <a:pt x="99" y="1312"/>
                    <a:pt x="99" y="1312"/>
                    <a:pt x="99" y="1312"/>
                  </a:cubicBezTo>
                  <a:cubicBezTo>
                    <a:pt x="99" y="1354"/>
                    <a:pt x="99" y="1354"/>
                    <a:pt x="99" y="1354"/>
                  </a:cubicBezTo>
                  <a:cubicBezTo>
                    <a:pt x="26" y="1312"/>
                    <a:pt x="26" y="1312"/>
                    <a:pt x="26" y="1312"/>
                  </a:cubicBezTo>
                  <a:cubicBezTo>
                    <a:pt x="0" y="1297"/>
                    <a:pt x="0" y="1297"/>
                    <a:pt x="0" y="1297"/>
                  </a:cubicBezTo>
                  <a:cubicBezTo>
                    <a:pt x="30" y="1280"/>
                    <a:pt x="30" y="1280"/>
                    <a:pt x="30" y="1280"/>
                  </a:cubicBezTo>
                  <a:cubicBezTo>
                    <a:pt x="99" y="1240"/>
                    <a:pt x="99" y="1240"/>
                    <a:pt x="99" y="1240"/>
                  </a:cubicBezTo>
                  <a:cubicBezTo>
                    <a:pt x="99" y="1280"/>
                    <a:pt x="99" y="1280"/>
                    <a:pt x="99" y="1280"/>
                  </a:cubicBezTo>
                  <a:cubicBezTo>
                    <a:pt x="401" y="1280"/>
                    <a:pt x="401" y="1280"/>
                    <a:pt x="401" y="1280"/>
                  </a:cubicBezTo>
                  <a:cubicBezTo>
                    <a:pt x="431" y="1280"/>
                    <a:pt x="457" y="1255"/>
                    <a:pt x="457" y="1224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7" y="57"/>
                    <a:pt x="431" y="32"/>
                    <a:pt x="40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49" y="0"/>
                    <a:pt x="489" y="39"/>
                    <a:pt x="489" y="88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54347" tIns="27173" rIns="54347" bIns="27173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sz="1059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409040" y="1715962"/>
              <a:ext cx="1203932" cy="2923273"/>
            </a:xfrm>
            <a:custGeom>
              <a:avLst/>
              <a:gdLst>
                <a:gd name="T0" fmla="*/ 1819275 w 485"/>
                <a:gd name="T1" fmla="*/ 330022 h 1355"/>
                <a:gd name="T2" fmla="*/ 1819275 w 485"/>
                <a:gd name="T3" fmla="*/ 4594056 h 1355"/>
                <a:gd name="T4" fmla="*/ 1489180 w 485"/>
                <a:gd name="T5" fmla="*/ 4924078 h 1355"/>
                <a:gd name="T6" fmla="*/ 371357 w 485"/>
                <a:gd name="T7" fmla="*/ 4924078 h 1355"/>
                <a:gd name="T8" fmla="*/ 371357 w 485"/>
                <a:gd name="T9" fmla="*/ 5081588 h 1355"/>
                <a:gd name="T10" fmla="*/ 97528 w 485"/>
                <a:gd name="T11" fmla="*/ 4924078 h 1355"/>
                <a:gd name="T12" fmla="*/ 0 w 485"/>
                <a:gd name="T13" fmla="*/ 4867824 h 1355"/>
                <a:gd name="T14" fmla="*/ 108781 w 485"/>
                <a:gd name="T15" fmla="*/ 4804070 h 1355"/>
                <a:gd name="T16" fmla="*/ 371357 w 485"/>
                <a:gd name="T17" fmla="*/ 4654060 h 1355"/>
                <a:gd name="T18" fmla="*/ 371357 w 485"/>
                <a:gd name="T19" fmla="*/ 4804070 h 1355"/>
                <a:gd name="T20" fmla="*/ 1489180 w 485"/>
                <a:gd name="T21" fmla="*/ 4804070 h 1355"/>
                <a:gd name="T22" fmla="*/ 1699240 w 485"/>
                <a:gd name="T23" fmla="*/ 4594056 h 1355"/>
                <a:gd name="T24" fmla="*/ 1699240 w 485"/>
                <a:gd name="T25" fmla="*/ 330022 h 1355"/>
                <a:gd name="T26" fmla="*/ 1489180 w 485"/>
                <a:gd name="T27" fmla="*/ 120008 h 1355"/>
                <a:gd name="T28" fmla="*/ 453881 w 485"/>
                <a:gd name="T29" fmla="*/ 120008 h 1355"/>
                <a:gd name="T30" fmla="*/ 555160 w 485"/>
                <a:gd name="T31" fmla="*/ 60004 h 1355"/>
                <a:gd name="T32" fmla="*/ 450130 w 485"/>
                <a:gd name="T33" fmla="*/ 0 h 1355"/>
                <a:gd name="T34" fmla="*/ 1489180 w 485"/>
                <a:gd name="T35" fmla="*/ 0 h 1355"/>
                <a:gd name="T36" fmla="*/ 1819275 w 485"/>
                <a:gd name="T37" fmla="*/ 330022 h 13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5" h="1355">
                  <a:moveTo>
                    <a:pt x="485" y="88"/>
                  </a:moveTo>
                  <a:cubicBezTo>
                    <a:pt x="485" y="1225"/>
                    <a:pt x="485" y="1225"/>
                    <a:pt x="485" y="1225"/>
                  </a:cubicBezTo>
                  <a:cubicBezTo>
                    <a:pt x="485" y="1273"/>
                    <a:pt x="445" y="1313"/>
                    <a:pt x="397" y="1313"/>
                  </a:cubicBezTo>
                  <a:cubicBezTo>
                    <a:pt x="99" y="1313"/>
                    <a:pt x="99" y="1313"/>
                    <a:pt x="99" y="1313"/>
                  </a:cubicBezTo>
                  <a:cubicBezTo>
                    <a:pt x="99" y="1355"/>
                    <a:pt x="99" y="1355"/>
                    <a:pt x="99" y="1355"/>
                  </a:cubicBezTo>
                  <a:cubicBezTo>
                    <a:pt x="26" y="1313"/>
                    <a:pt x="26" y="1313"/>
                    <a:pt x="26" y="1313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29" y="1281"/>
                    <a:pt x="29" y="1281"/>
                    <a:pt x="29" y="1281"/>
                  </a:cubicBezTo>
                  <a:cubicBezTo>
                    <a:pt x="99" y="1241"/>
                    <a:pt x="99" y="1241"/>
                    <a:pt x="99" y="1241"/>
                  </a:cubicBezTo>
                  <a:cubicBezTo>
                    <a:pt x="99" y="1281"/>
                    <a:pt x="99" y="1281"/>
                    <a:pt x="99" y="1281"/>
                  </a:cubicBezTo>
                  <a:cubicBezTo>
                    <a:pt x="397" y="1281"/>
                    <a:pt x="397" y="1281"/>
                    <a:pt x="397" y="1281"/>
                  </a:cubicBezTo>
                  <a:cubicBezTo>
                    <a:pt x="428" y="1281"/>
                    <a:pt x="453" y="1256"/>
                    <a:pt x="453" y="122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53" y="57"/>
                    <a:pt x="428" y="32"/>
                    <a:pt x="397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45" y="0"/>
                    <a:pt x="485" y="40"/>
                    <a:pt x="485" y="88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54347" tIns="27173" rIns="54347" bIns="27173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sz="1059"/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5644613" y="1966635"/>
              <a:ext cx="1940931" cy="2345881"/>
              <a:chOff x="6207125" y="1754188"/>
              <a:chExt cx="2735263" cy="4027488"/>
            </a:xfrm>
            <a:solidFill>
              <a:srgbClr val="9E8B6D"/>
            </a:solidFill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207125" y="1754188"/>
                <a:ext cx="2735263" cy="4027488"/>
              </a:xfrm>
              <a:custGeom>
                <a:avLst/>
                <a:gdLst>
                  <a:gd name="T0" fmla="*/ 657 w 729"/>
                  <a:gd name="T1" fmla="*/ 0 h 1074"/>
                  <a:gd name="T2" fmla="*/ 72 w 729"/>
                  <a:gd name="T3" fmla="*/ 0 h 1074"/>
                  <a:gd name="T4" fmla="*/ 0 w 729"/>
                  <a:gd name="T5" fmla="*/ 72 h 1074"/>
                  <a:gd name="T6" fmla="*/ 0 w 729"/>
                  <a:gd name="T7" fmla="*/ 1002 h 1074"/>
                  <a:gd name="T8" fmla="*/ 72 w 729"/>
                  <a:gd name="T9" fmla="*/ 1074 h 1074"/>
                  <a:gd name="T10" fmla="*/ 657 w 729"/>
                  <a:gd name="T11" fmla="*/ 1074 h 1074"/>
                  <a:gd name="T12" fmla="*/ 729 w 729"/>
                  <a:gd name="T13" fmla="*/ 1002 h 1074"/>
                  <a:gd name="T14" fmla="*/ 729 w 729"/>
                  <a:gd name="T15" fmla="*/ 72 h 1074"/>
                  <a:gd name="T16" fmla="*/ 657 w 729"/>
                  <a:gd name="T17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9" h="1074">
                    <a:moveTo>
                      <a:pt x="657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002"/>
                      <a:pt x="0" y="1002"/>
                      <a:pt x="0" y="1002"/>
                    </a:cubicBezTo>
                    <a:cubicBezTo>
                      <a:pt x="0" y="1042"/>
                      <a:pt x="32" y="1074"/>
                      <a:pt x="72" y="1074"/>
                    </a:cubicBezTo>
                    <a:cubicBezTo>
                      <a:pt x="657" y="1074"/>
                      <a:pt x="657" y="1074"/>
                      <a:pt x="657" y="1074"/>
                    </a:cubicBezTo>
                    <a:cubicBezTo>
                      <a:pt x="697" y="1074"/>
                      <a:pt x="729" y="1042"/>
                      <a:pt x="729" y="1002"/>
                    </a:cubicBezTo>
                    <a:cubicBezTo>
                      <a:pt x="729" y="72"/>
                      <a:pt x="729" y="72"/>
                      <a:pt x="729" y="72"/>
                    </a:cubicBezTo>
                    <a:cubicBezTo>
                      <a:pt x="729" y="32"/>
                      <a:pt x="697" y="0"/>
                      <a:pt x="657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54347" tIns="27173" rIns="54347" bIns="27173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 defTabSz="538962">
                  <a:lnSpc>
                    <a:spcPct val="90000"/>
                  </a:lnSpc>
                  <a:defRPr/>
                </a:pPr>
                <a:endParaRPr lang="en-US" sz="1588">
                  <a:latin typeface="Arial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207125" y="1754188"/>
                <a:ext cx="2735263" cy="4027488"/>
              </a:xfrm>
              <a:custGeom>
                <a:avLst/>
                <a:gdLst>
                  <a:gd name="T0" fmla="*/ 2465114 w 729"/>
                  <a:gd name="T1" fmla="*/ 0 h 1074"/>
                  <a:gd name="T2" fmla="*/ 0 w 729"/>
                  <a:gd name="T3" fmla="*/ 3757489 h 1074"/>
                  <a:gd name="T4" fmla="*/ 270149 w 729"/>
                  <a:gd name="T5" fmla="*/ 4027488 h 1074"/>
                  <a:gd name="T6" fmla="*/ 2465114 w 729"/>
                  <a:gd name="T7" fmla="*/ 4027488 h 1074"/>
                  <a:gd name="T8" fmla="*/ 2735263 w 729"/>
                  <a:gd name="T9" fmla="*/ 3757489 h 1074"/>
                  <a:gd name="T10" fmla="*/ 2735263 w 729"/>
                  <a:gd name="T11" fmla="*/ 269999 h 1074"/>
                  <a:gd name="T12" fmla="*/ 2465114 w 729"/>
                  <a:gd name="T13" fmla="*/ 0 h 10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9" h="1074">
                    <a:moveTo>
                      <a:pt x="657" y="0"/>
                    </a:moveTo>
                    <a:cubicBezTo>
                      <a:pt x="0" y="1002"/>
                      <a:pt x="0" y="1002"/>
                      <a:pt x="0" y="1002"/>
                    </a:cubicBezTo>
                    <a:cubicBezTo>
                      <a:pt x="0" y="1042"/>
                      <a:pt x="32" y="1074"/>
                      <a:pt x="72" y="1074"/>
                    </a:cubicBezTo>
                    <a:cubicBezTo>
                      <a:pt x="657" y="1074"/>
                      <a:pt x="657" y="1074"/>
                      <a:pt x="657" y="1074"/>
                    </a:cubicBezTo>
                    <a:cubicBezTo>
                      <a:pt x="697" y="1074"/>
                      <a:pt x="729" y="1042"/>
                      <a:pt x="729" y="1002"/>
                    </a:cubicBezTo>
                    <a:cubicBezTo>
                      <a:pt x="729" y="72"/>
                      <a:pt x="729" y="72"/>
                      <a:pt x="729" y="72"/>
                    </a:cubicBezTo>
                    <a:cubicBezTo>
                      <a:pt x="729" y="32"/>
                      <a:pt x="697" y="0"/>
                      <a:pt x="65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059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667475" y="1966635"/>
              <a:ext cx="1939804" cy="2345881"/>
              <a:chOff x="3219450" y="1754188"/>
              <a:chExt cx="2733675" cy="4027488"/>
            </a:xfrm>
            <a:solidFill>
              <a:schemeClr val="accent2"/>
            </a:solidFill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219450" y="1754188"/>
                <a:ext cx="2733675" cy="4027488"/>
              </a:xfrm>
              <a:custGeom>
                <a:avLst/>
                <a:gdLst>
                  <a:gd name="T0" fmla="*/ 657 w 729"/>
                  <a:gd name="T1" fmla="*/ 0 h 1074"/>
                  <a:gd name="T2" fmla="*/ 72 w 729"/>
                  <a:gd name="T3" fmla="*/ 0 h 1074"/>
                  <a:gd name="T4" fmla="*/ 0 w 729"/>
                  <a:gd name="T5" fmla="*/ 72 h 1074"/>
                  <a:gd name="T6" fmla="*/ 0 w 729"/>
                  <a:gd name="T7" fmla="*/ 1002 h 1074"/>
                  <a:gd name="T8" fmla="*/ 72 w 729"/>
                  <a:gd name="T9" fmla="*/ 1074 h 1074"/>
                  <a:gd name="T10" fmla="*/ 657 w 729"/>
                  <a:gd name="T11" fmla="*/ 1074 h 1074"/>
                  <a:gd name="T12" fmla="*/ 729 w 729"/>
                  <a:gd name="T13" fmla="*/ 1002 h 1074"/>
                  <a:gd name="T14" fmla="*/ 729 w 729"/>
                  <a:gd name="T15" fmla="*/ 72 h 1074"/>
                  <a:gd name="T16" fmla="*/ 657 w 729"/>
                  <a:gd name="T17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9" h="1074">
                    <a:moveTo>
                      <a:pt x="657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002"/>
                      <a:pt x="0" y="1002"/>
                      <a:pt x="0" y="1002"/>
                    </a:cubicBezTo>
                    <a:cubicBezTo>
                      <a:pt x="0" y="1042"/>
                      <a:pt x="32" y="1074"/>
                      <a:pt x="72" y="1074"/>
                    </a:cubicBezTo>
                    <a:cubicBezTo>
                      <a:pt x="657" y="1074"/>
                      <a:pt x="657" y="1074"/>
                      <a:pt x="657" y="1074"/>
                    </a:cubicBezTo>
                    <a:cubicBezTo>
                      <a:pt x="697" y="1074"/>
                      <a:pt x="729" y="1042"/>
                      <a:pt x="729" y="1002"/>
                    </a:cubicBezTo>
                    <a:cubicBezTo>
                      <a:pt x="729" y="72"/>
                      <a:pt x="729" y="72"/>
                      <a:pt x="729" y="72"/>
                    </a:cubicBezTo>
                    <a:cubicBezTo>
                      <a:pt x="729" y="32"/>
                      <a:pt x="697" y="0"/>
                      <a:pt x="657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54347" tIns="27173" rIns="54347" bIns="27173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 defTabSz="538962">
                  <a:lnSpc>
                    <a:spcPct val="90000"/>
                  </a:lnSpc>
                  <a:defRPr/>
                </a:pPr>
                <a:endParaRPr lang="en-US" sz="1588">
                  <a:latin typeface="Arial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219450" y="1754188"/>
                <a:ext cx="2733675" cy="4027488"/>
              </a:xfrm>
              <a:custGeom>
                <a:avLst/>
                <a:gdLst>
                  <a:gd name="T0" fmla="*/ 2463682 w 729"/>
                  <a:gd name="T1" fmla="*/ 0 h 1074"/>
                  <a:gd name="T2" fmla="*/ 0 w 729"/>
                  <a:gd name="T3" fmla="*/ 3757489 h 1074"/>
                  <a:gd name="T4" fmla="*/ 269993 w 729"/>
                  <a:gd name="T5" fmla="*/ 4027488 h 1074"/>
                  <a:gd name="T6" fmla="*/ 2463682 w 729"/>
                  <a:gd name="T7" fmla="*/ 4027488 h 1074"/>
                  <a:gd name="T8" fmla="*/ 2733675 w 729"/>
                  <a:gd name="T9" fmla="*/ 3757489 h 1074"/>
                  <a:gd name="T10" fmla="*/ 2733675 w 729"/>
                  <a:gd name="T11" fmla="*/ 269999 h 1074"/>
                  <a:gd name="T12" fmla="*/ 2463682 w 729"/>
                  <a:gd name="T13" fmla="*/ 0 h 10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9" h="1074">
                    <a:moveTo>
                      <a:pt x="657" y="0"/>
                    </a:moveTo>
                    <a:cubicBezTo>
                      <a:pt x="0" y="1002"/>
                      <a:pt x="0" y="1002"/>
                      <a:pt x="0" y="1002"/>
                    </a:cubicBezTo>
                    <a:cubicBezTo>
                      <a:pt x="0" y="1042"/>
                      <a:pt x="32" y="1074"/>
                      <a:pt x="72" y="1074"/>
                    </a:cubicBezTo>
                    <a:cubicBezTo>
                      <a:pt x="657" y="1074"/>
                      <a:pt x="657" y="1074"/>
                      <a:pt x="657" y="1074"/>
                    </a:cubicBezTo>
                    <a:cubicBezTo>
                      <a:pt x="697" y="1074"/>
                      <a:pt x="729" y="1042"/>
                      <a:pt x="729" y="1002"/>
                    </a:cubicBezTo>
                    <a:cubicBezTo>
                      <a:pt x="729" y="72"/>
                      <a:pt x="729" y="72"/>
                      <a:pt x="729" y="72"/>
                    </a:cubicBezTo>
                    <a:cubicBezTo>
                      <a:pt x="729" y="32"/>
                      <a:pt x="697" y="0"/>
                      <a:pt x="65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059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689287" y="1966635"/>
              <a:ext cx="1937551" cy="2345881"/>
              <a:chOff x="230188" y="1754188"/>
              <a:chExt cx="2730500" cy="4027488"/>
            </a:xfrm>
            <a:solidFill>
              <a:srgbClr val="4E6E17"/>
            </a:solidFill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30188" y="1754188"/>
                <a:ext cx="2730500" cy="4027488"/>
              </a:xfrm>
              <a:custGeom>
                <a:avLst/>
                <a:gdLst>
                  <a:gd name="T0" fmla="*/ 656 w 728"/>
                  <a:gd name="T1" fmla="*/ 0 h 1074"/>
                  <a:gd name="T2" fmla="*/ 72 w 728"/>
                  <a:gd name="T3" fmla="*/ 0 h 1074"/>
                  <a:gd name="T4" fmla="*/ 0 w 728"/>
                  <a:gd name="T5" fmla="*/ 72 h 1074"/>
                  <a:gd name="T6" fmla="*/ 0 w 728"/>
                  <a:gd name="T7" fmla="*/ 1002 h 1074"/>
                  <a:gd name="T8" fmla="*/ 72 w 728"/>
                  <a:gd name="T9" fmla="*/ 1074 h 1074"/>
                  <a:gd name="T10" fmla="*/ 656 w 728"/>
                  <a:gd name="T11" fmla="*/ 1074 h 1074"/>
                  <a:gd name="T12" fmla="*/ 728 w 728"/>
                  <a:gd name="T13" fmla="*/ 1002 h 1074"/>
                  <a:gd name="T14" fmla="*/ 728 w 728"/>
                  <a:gd name="T15" fmla="*/ 72 h 1074"/>
                  <a:gd name="T16" fmla="*/ 656 w 728"/>
                  <a:gd name="T17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8" h="1074">
                    <a:moveTo>
                      <a:pt x="656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002"/>
                      <a:pt x="0" y="1002"/>
                      <a:pt x="0" y="1002"/>
                    </a:cubicBezTo>
                    <a:cubicBezTo>
                      <a:pt x="0" y="1042"/>
                      <a:pt x="32" y="1074"/>
                      <a:pt x="72" y="1074"/>
                    </a:cubicBezTo>
                    <a:cubicBezTo>
                      <a:pt x="656" y="1074"/>
                      <a:pt x="656" y="1074"/>
                      <a:pt x="656" y="1074"/>
                    </a:cubicBezTo>
                    <a:cubicBezTo>
                      <a:pt x="696" y="1074"/>
                      <a:pt x="728" y="1042"/>
                      <a:pt x="728" y="1002"/>
                    </a:cubicBezTo>
                    <a:cubicBezTo>
                      <a:pt x="728" y="72"/>
                      <a:pt x="728" y="72"/>
                      <a:pt x="728" y="72"/>
                    </a:cubicBezTo>
                    <a:cubicBezTo>
                      <a:pt x="728" y="32"/>
                      <a:pt x="696" y="0"/>
                      <a:pt x="656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54347" tIns="27173" rIns="54347" bIns="27173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 defTabSz="538962">
                  <a:lnSpc>
                    <a:spcPct val="90000"/>
                  </a:lnSpc>
                  <a:defRPr/>
                </a:pPr>
                <a:endParaRPr lang="en-US" sz="1588">
                  <a:latin typeface="Arial" charset="0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30188" y="1754188"/>
                <a:ext cx="2730500" cy="4027488"/>
              </a:xfrm>
              <a:custGeom>
                <a:avLst/>
                <a:gdLst>
                  <a:gd name="T0" fmla="*/ 2460451 w 728"/>
                  <a:gd name="T1" fmla="*/ 0 h 1074"/>
                  <a:gd name="T2" fmla="*/ 0 w 728"/>
                  <a:gd name="T3" fmla="*/ 3757489 h 1074"/>
                  <a:gd name="T4" fmla="*/ 270049 w 728"/>
                  <a:gd name="T5" fmla="*/ 4027488 h 1074"/>
                  <a:gd name="T6" fmla="*/ 2460451 w 728"/>
                  <a:gd name="T7" fmla="*/ 4027488 h 1074"/>
                  <a:gd name="T8" fmla="*/ 2730500 w 728"/>
                  <a:gd name="T9" fmla="*/ 3757489 h 1074"/>
                  <a:gd name="T10" fmla="*/ 2730500 w 728"/>
                  <a:gd name="T11" fmla="*/ 269999 h 1074"/>
                  <a:gd name="T12" fmla="*/ 2460451 w 728"/>
                  <a:gd name="T13" fmla="*/ 0 h 10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1074">
                    <a:moveTo>
                      <a:pt x="656" y="0"/>
                    </a:moveTo>
                    <a:cubicBezTo>
                      <a:pt x="0" y="1002"/>
                      <a:pt x="0" y="1002"/>
                      <a:pt x="0" y="1002"/>
                    </a:cubicBezTo>
                    <a:cubicBezTo>
                      <a:pt x="0" y="1042"/>
                      <a:pt x="32" y="1074"/>
                      <a:pt x="72" y="1074"/>
                    </a:cubicBezTo>
                    <a:cubicBezTo>
                      <a:pt x="656" y="1074"/>
                      <a:pt x="656" y="1074"/>
                      <a:pt x="656" y="1074"/>
                    </a:cubicBezTo>
                    <a:cubicBezTo>
                      <a:pt x="696" y="1074"/>
                      <a:pt x="728" y="1042"/>
                      <a:pt x="728" y="1002"/>
                    </a:cubicBezTo>
                    <a:cubicBezTo>
                      <a:pt x="728" y="72"/>
                      <a:pt x="728" y="72"/>
                      <a:pt x="728" y="72"/>
                    </a:cubicBezTo>
                    <a:cubicBezTo>
                      <a:pt x="728" y="32"/>
                      <a:pt x="696" y="0"/>
                      <a:pt x="6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059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689287" y="2006501"/>
              <a:ext cx="1937551" cy="302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9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Operational Management</a:t>
              </a:r>
            </a:p>
            <a:p>
              <a:pPr algn="ctr"/>
              <a:endParaRPr lang="en-US" sz="66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regions overseen by Regional Directors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an average of 8 to 9 centers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 and education activities to grow patient volume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Uncover opportunities to improve center-level efficiencies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Frequent face-to-face dialogue with hospital C-suite executives</a:t>
              </a:r>
            </a:p>
            <a:p>
              <a:pPr marL="377052" lvl="1"/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923"/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4439" lvl="1"/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91684" lvl="1" indent="-74593">
                <a:buFont typeface="Arial" panose="020B0604020202020204" pitchFamily="34" charset="0"/>
                <a:buChar char="•"/>
              </a:pPr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72728" y="2009856"/>
              <a:ext cx="1934551" cy="28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9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Management</a:t>
              </a:r>
            </a:p>
            <a:p>
              <a:pPr algn="ctr"/>
              <a:endParaRPr lang="en-US" sz="66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Directors of Clinical Training 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Hiring clinical staff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clinical staff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performance reviews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 auditing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Documentation review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assurance</a:t>
              </a:r>
            </a:p>
            <a:p>
              <a:pPr marL="377052" lvl="1"/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923"/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4439" lvl="1"/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91684" lvl="1" indent="-74593">
                <a:buFont typeface="Arial" panose="020B0604020202020204" pitchFamily="34" charset="0"/>
                <a:buChar char="•"/>
              </a:pPr>
              <a:endParaRPr lang="en-US" sz="79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52568" y="2009857"/>
              <a:ext cx="1932976" cy="237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9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 Cycle Management</a:t>
              </a:r>
            </a:p>
            <a:p>
              <a:pPr algn="ctr"/>
              <a:endParaRPr lang="en-US" sz="66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A/R Reps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Coding teams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 collaboration with hospital partners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 claims management strategies designed to increase hospital collections</a:t>
              </a:r>
            </a:p>
            <a:p>
              <a:pPr marL="114517" indent="-74593">
                <a:buFont typeface="Arial" panose="020B0604020202020204" pitchFamily="34" charset="0"/>
                <a:buChar char="•"/>
              </a:pPr>
              <a:endParaRPr lang="en-US" sz="8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517" indent="-74593">
                <a:buFont typeface="Arial" panose="020B0604020202020204" pitchFamily="34" charset="0"/>
                <a:buChar char="•"/>
              </a:pPr>
              <a:r>
                <a:rPr lang="en-US" sz="8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Verification that hospital partners are adhering to contract remuneration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16832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57" y="854201"/>
            <a:ext cx="5099278" cy="3667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Your Wound Care Team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42" y="1437795"/>
            <a:ext cx="594411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156" y="538286"/>
            <a:ext cx="7355672" cy="699272"/>
          </a:xfrm>
        </p:spPr>
        <p:txBody>
          <a:bodyPr/>
          <a:lstStyle/>
          <a:p>
            <a:r>
              <a:rPr lang="en-US" dirty="0"/>
              <a:t>RestorixHealth Business and Clinical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8156" y="1292115"/>
            <a:ext cx="7355672" cy="2626322"/>
          </a:xfrm>
        </p:spPr>
        <p:txBody>
          <a:bodyPr/>
          <a:lstStyle/>
          <a:p>
            <a:r>
              <a:rPr lang="en-US" dirty="0"/>
              <a:t>Complete Revenue Cycle support – front end to back end</a:t>
            </a:r>
          </a:p>
          <a:p>
            <a:pPr lvl="1"/>
            <a:r>
              <a:rPr lang="en-US" dirty="0"/>
              <a:t>Charge master set-up and annual review</a:t>
            </a:r>
          </a:p>
          <a:p>
            <a:pPr lvl="1"/>
            <a:r>
              <a:rPr lang="en-US" dirty="0"/>
              <a:t>Pre-cert and authorization management</a:t>
            </a:r>
          </a:p>
          <a:p>
            <a:pPr lvl="1"/>
            <a:r>
              <a:rPr lang="en-US" dirty="0"/>
              <a:t>Letters of medical necessity</a:t>
            </a:r>
          </a:p>
          <a:p>
            <a:pPr lvl="1"/>
            <a:r>
              <a:rPr lang="en-US" dirty="0"/>
              <a:t>Payment adjudication and review</a:t>
            </a:r>
          </a:p>
          <a:p>
            <a:pPr lvl="1"/>
            <a:r>
              <a:rPr lang="en-US" dirty="0"/>
              <a:t>Denials management</a:t>
            </a:r>
          </a:p>
          <a:p>
            <a:pPr lvl="1"/>
            <a:r>
              <a:rPr lang="en-US" dirty="0"/>
              <a:t>Managed care contract review </a:t>
            </a:r>
          </a:p>
          <a:p>
            <a:r>
              <a:rPr lang="en-US" dirty="0"/>
              <a:t>Fully integrated WoundDocs</a:t>
            </a:r>
            <a:r>
              <a:rPr lang="en-US" baseline="30000" dirty="0"/>
              <a:t>®</a:t>
            </a:r>
            <a:r>
              <a:rPr lang="en-US" dirty="0"/>
              <a:t> EMR</a:t>
            </a:r>
          </a:p>
          <a:p>
            <a:r>
              <a:rPr lang="en-US" dirty="0"/>
              <a:t>On-site Training</a:t>
            </a:r>
          </a:p>
          <a:p>
            <a:r>
              <a:rPr lang="en-US" dirty="0"/>
              <a:t>Clinical operations support</a:t>
            </a:r>
          </a:p>
          <a:p>
            <a:pPr lvl="1"/>
            <a:r>
              <a:rPr lang="en-US" dirty="0"/>
              <a:t>Utilization and indication review</a:t>
            </a:r>
          </a:p>
          <a:p>
            <a:pPr lvl="1"/>
            <a:r>
              <a:rPr lang="en-US" dirty="0"/>
              <a:t>Outcomes and quality management</a:t>
            </a:r>
          </a:p>
          <a:p>
            <a:pPr lvl="1"/>
            <a:r>
              <a:rPr lang="en-US" dirty="0"/>
              <a:t>TJC (The Joint Commission) preparedness</a:t>
            </a:r>
          </a:p>
          <a:p>
            <a:pPr lvl="1"/>
            <a:r>
              <a:rPr lang="en-US" dirty="0"/>
              <a:t>Quarterly quality indicator review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6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Marketing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8156" y="1448877"/>
            <a:ext cx="4190198" cy="2626322"/>
          </a:xfrm>
        </p:spPr>
        <p:txBody>
          <a:bodyPr/>
          <a:lstStyle/>
          <a:p>
            <a:r>
              <a:rPr lang="en-US" dirty="0"/>
              <a:t>Direct-to-physician</a:t>
            </a:r>
          </a:p>
          <a:p>
            <a:pPr lvl="1"/>
            <a:r>
              <a:rPr lang="en-US" dirty="0"/>
              <a:t>Flyers, brochures, fax blasts, postcard mailings, grand rounds, physician dinners</a:t>
            </a:r>
          </a:p>
          <a:p>
            <a:r>
              <a:rPr lang="en-US" dirty="0"/>
              <a:t>Direct-to-hospital “four-wall” </a:t>
            </a:r>
          </a:p>
          <a:p>
            <a:pPr lvl="1"/>
            <a:r>
              <a:rPr lang="en-US" dirty="0"/>
              <a:t>Flyers, in-services, content for newsletters/lobby/website</a:t>
            </a:r>
          </a:p>
          <a:p>
            <a:r>
              <a:rPr lang="en-US" dirty="0"/>
              <a:t>Direct-to-consumer</a:t>
            </a:r>
          </a:p>
          <a:p>
            <a:pPr lvl="1"/>
            <a:r>
              <a:rPr lang="en-US" dirty="0"/>
              <a:t>Flyers, brochures, ads, health fairs, postcard mailings</a:t>
            </a:r>
          </a:p>
          <a:p>
            <a:r>
              <a:rPr lang="en-US" dirty="0"/>
              <a:t>Direct-to-</a:t>
            </a:r>
            <a:r>
              <a:rPr lang="en-US" dirty="0" err="1"/>
              <a:t>payors</a:t>
            </a:r>
            <a:endParaRPr lang="en-US" dirty="0"/>
          </a:p>
          <a:p>
            <a:pPr lvl="1"/>
            <a:r>
              <a:rPr lang="en-US" dirty="0"/>
              <a:t>Carve-out contracting, billing and authorizations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681868"/>
              </p:ext>
            </p:extLst>
          </p:nvPr>
        </p:nvGraphicFramePr>
        <p:xfrm>
          <a:off x="5025200" y="1890882"/>
          <a:ext cx="4200525" cy="203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870691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156" y="466448"/>
            <a:ext cx="7355672" cy="699272"/>
          </a:xfrm>
        </p:spPr>
        <p:txBody>
          <a:bodyPr>
            <a:normAutofit fontScale="90000"/>
          </a:bodyPr>
          <a:lstStyle/>
          <a:p>
            <a:r>
              <a:rPr lang="en-US" dirty="0"/>
              <a:t>Company Snapshot</a:t>
            </a:r>
            <a:br>
              <a:rPr lang="en-US" dirty="0"/>
            </a:br>
            <a:r>
              <a:rPr lang="en-US" sz="2200" dirty="0"/>
              <a:t>Leading Developer and Operator of Advanced Wound Care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8156" y="1220277"/>
            <a:ext cx="4926184" cy="2626322"/>
          </a:xfrm>
        </p:spPr>
        <p:txBody>
          <a:bodyPr/>
          <a:lstStyle/>
          <a:p>
            <a:r>
              <a:rPr lang="en-US" dirty="0"/>
              <a:t>Nationwide footprint of 120 centers in 24 states</a:t>
            </a:r>
          </a:p>
          <a:p>
            <a:pPr lvl="1"/>
            <a:r>
              <a:rPr lang="en-US" dirty="0"/>
              <a:t>Strong regional density in the Northeast, Upper Midwest and California</a:t>
            </a:r>
          </a:p>
          <a:p>
            <a:r>
              <a:rPr lang="en-US" dirty="0"/>
              <a:t>Contracts with acute care hospitals that provide the site for the center</a:t>
            </a:r>
          </a:p>
          <a:p>
            <a:pPr lvl="1"/>
            <a:r>
              <a:rPr lang="en-US" dirty="0"/>
              <a:t>Locating inside the hospital maximizes patient referrals</a:t>
            </a:r>
          </a:p>
          <a:p>
            <a:r>
              <a:rPr lang="en-US" dirty="0"/>
              <a:t>Manages all center-level activities</a:t>
            </a:r>
          </a:p>
          <a:p>
            <a:pPr lvl="1"/>
            <a:r>
              <a:rPr lang="en-US" dirty="0"/>
              <a:t>Employ all non-physician staff</a:t>
            </a:r>
          </a:p>
          <a:p>
            <a:pPr lvl="1"/>
            <a:r>
              <a:rPr lang="en-US" dirty="0"/>
              <a:t>Marketing and education to drive patient volume</a:t>
            </a:r>
          </a:p>
          <a:p>
            <a:pPr lvl="1"/>
            <a:r>
              <a:rPr lang="en-US" dirty="0"/>
              <a:t>Information technology</a:t>
            </a:r>
          </a:p>
          <a:p>
            <a:pPr lvl="1"/>
            <a:r>
              <a:rPr lang="en-US" dirty="0"/>
              <a:t>Clinical oversight to promote quality outcomes</a:t>
            </a:r>
          </a:p>
          <a:p>
            <a:r>
              <a:rPr lang="en-US" dirty="0"/>
              <a:t>Over 240,000 procedures per annum</a:t>
            </a:r>
          </a:p>
          <a:p>
            <a:r>
              <a:rPr lang="en-US" dirty="0"/>
              <a:t>Exceptional contract retention</a:t>
            </a:r>
          </a:p>
          <a:p>
            <a:pPr lvl="1"/>
            <a:r>
              <a:rPr lang="en-US" dirty="0"/>
              <a:t>98% retention rate over last 2 years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97293" y="3830036"/>
            <a:ext cx="2041327" cy="669952"/>
            <a:chOff x="6458798" y="3808713"/>
            <a:chExt cx="2041327" cy="669952"/>
          </a:xfrm>
        </p:grpSpPr>
        <p:sp>
          <p:nvSpPr>
            <p:cNvPr id="18" name="TextBox 26"/>
            <p:cNvSpPr txBox="1">
              <a:spLocks noChangeArrowheads="1"/>
            </p:cNvSpPr>
            <p:nvPr/>
          </p:nvSpPr>
          <p:spPr bwMode="auto">
            <a:xfrm>
              <a:off x="6649022" y="4230990"/>
              <a:ext cx="1044181" cy="21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794" b="1" dirty="0">
                  <a:latin typeface="Arial" pitchFamily="34" charset="0"/>
                  <a:cs typeface="Arial" pitchFamily="34" charset="0"/>
                </a:rPr>
                <a:t>Headquarters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541799" y="3835500"/>
              <a:ext cx="1958326" cy="395769"/>
              <a:chOff x="1752600" y="5181600"/>
              <a:chExt cx="2959248" cy="598052"/>
            </a:xfrm>
          </p:grpSpPr>
          <p:grpSp>
            <p:nvGrpSpPr>
              <p:cNvPr id="22" name="Group 309"/>
              <p:cNvGrpSpPr/>
              <p:nvPr/>
            </p:nvGrpSpPr>
            <p:grpSpPr>
              <a:xfrm>
                <a:off x="1752600" y="5181600"/>
                <a:ext cx="1948925" cy="324204"/>
                <a:chOff x="218974" y="7205218"/>
                <a:chExt cx="1948925" cy="324204"/>
              </a:xfrm>
            </p:grpSpPr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218974" y="7286000"/>
                  <a:ext cx="141316" cy="137160"/>
                </a:xfrm>
                <a:prstGeom prst="ellipse">
                  <a:avLst/>
                </a:prstGeom>
                <a:solidFill>
                  <a:srgbClr val="4E6E17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18154" tIns="18154" rIns="18154" bIns="18154" anchor="ctr"/>
                <a:lstStyle/>
                <a:p>
                  <a:pPr algn="ctr"/>
                  <a:endParaRPr lang="en-US" sz="596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81000" y="7205218"/>
                  <a:ext cx="1786899" cy="324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794" b="1" dirty="0">
                      <a:latin typeface="Arial" pitchFamily="34" charset="0"/>
                      <a:cs typeface="Arial" pitchFamily="34" charset="0"/>
                    </a:rPr>
                    <a:t>Existing Centers</a:t>
                  </a:r>
                </a:p>
              </p:txBody>
            </p:sp>
          </p:grpSp>
          <p:grpSp>
            <p:nvGrpSpPr>
              <p:cNvPr id="23" name="Group 310"/>
              <p:cNvGrpSpPr/>
              <p:nvPr/>
            </p:nvGrpSpPr>
            <p:grpSpPr>
              <a:xfrm>
                <a:off x="1752600" y="5455448"/>
                <a:ext cx="2959248" cy="324204"/>
                <a:chOff x="218974" y="7482840"/>
                <a:chExt cx="2959248" cy="324204"/>
              </a:xfrm>
            </p:grpSpPr>
            <p:sp>
              <p:nvSpPr>
                <p:cNvPr id="24" name="Oval 25"/>
                <p:cNvSpPr>
                  <a:spLocks noChangeArrowheads="1"/>
                </p:cNvSpPr>
                <p:nvPr/>
              </p:nvSpPr>
              <p:spPr bwMode="auto">
                <a:xfrm>
                  <a:off x="218974" y="7563622"/>
                  <a:ext cx="141316" cy="137160"/>
                </a:xfrm>
                <a:prstGeom prst="ellipse">
                  <a:avLst/>
                </a:prstGeom>
                <a:solidFill>
                  <a:srgbClr val="90492D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18154" tIns="18154" rIns="18154" bIns="18154" anchor="ctr"/>
                <a:lstStyle/>
                <a:p>
                  <a:pPr algn="ctr"/>
                  <a:endParaRPr lang="en-US" sz="596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80998" y="7482840"/>
                  <a:ext cx="2797224" cy="324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794" b="1" dirty="0">
                      <a:latin typeface="Arial" pitchFamily="34" charset="0"/>
                      <a:cs typeface="Arial" pitchFamily="34" charset="0"/>
                    </a:rPr>
                    <a:t>Centers Under Development</a:t>
                  </a:r>
                </a:p>
              </p:txBody>
            </p:sp>
          </p:grpSp>
        </p:grpSp>
        <p:sp>
          <p:nvSpPr>
            <p:cNvPr id="28" name="Rectangle 27"/>
            <p:cNvSpPr/>
            <p:nvPr/>
          </p:nvSpPr>
          <p:spPr>
            <a:xfrm>
              <a:off x="6458798" y="3808713"/>
              <a:ext cx="1714500" cy="6699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9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558224" y="4258860"/>
              <a:ext cx="90347" cy="98752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59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791176" y="1625916"/>
            <a:ext cx="2935057" cy="2117912"/>
            <a:chOff x="571500" y="1041400"/>
            <a:chExt cx="9055100" cy="5588000"/>
          </a:xfrm>
        </p:grpSpPr>
        <p:pic>
          <p:nvPicPr>
            <p:cNvPr id="137" name="Picture 124" descr="https://www.perennialsfabrics.com/content/images/showrooms/usma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041400"/>
              <a:ext cx="9055100" cy="55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Oval 80"/>
            <p:cNvSpPr>
              <a:spLocks noChangeArrowheads="1"/>
            </p:cNvSpPr>
            <p:nvPr/>
          </p:nvSpPr>
          <p:spPr bwMode="auto">
            <a:xfrm>
              <a:off x="7696200" y="278923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39" name="Oval 80"/>
            <p:cNvSpPr>
              <a:spLocks noChangeArrowheads="1"/>
            </p:cNvSpPr>
            <p:nvPr/>
          </p:nvSpPr>
          <p:spPr bwMode="auto">
            <a:xfrm>
              <a:off x="7708900" y="28956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0" name="Oval 81"/>
            <p:cNvSpPr>
              <a:spLocks noChangeArrowheads="1"/>
            </p:cNvSpPr>
            <p:nvPr/>
          </p:nvSpPr>
          <p:spPr bwMode="auto">
            <a:xfrm>
              <a:off x="7740650" y="2992438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1" name="Oval 82"/>
            <p:cNvSpPr>
              <a:spLocks noChangeArrowheads="1"/>
            </p:cNvSpPr>
            <p:nvPr/>
          </p:nvSpPr>
          <p:spPr bwMode="auto">
            <a:xfrm>
              <a:off x="7861300" y="304482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2" name="Oval 83"/>
            <p:cNvSpPr>
              <a:spLocks noChangeArrowheads="1"/>
            </p:cNvSpPr>
            <p:nvPr/>
          </p:nvSpPr>
          <p:spPr bwMode="auto">
            <a:xfrm>
              <a:off x="7800975" y="287178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3" name="Oval 84"/>
            <p:cNvSpPr>
              <a:spLocks noChangeArrowheads="1"/>
            </p:cNvSpPr>
            <p:nvPr/>
          </p:nvSpPr>
          <p:spPr bwMode="auto">
            <a:xfrm>
              <a:off x="7778750" y="3089275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4" name="Oval 85"/>
            <p:cNvSpPr>
              <a:spLocks noChangeArrowheads="1"/>
            </p:cNvSpPr>
            <p:nvPr/>
          </p:nvSpPr>
          <p:spPr bwMode="auto">
            <a:xfrm>
              <a:off x="8621713" y="3076575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5" name="Oval 86"/>
            <p:cNvSpPr>
              <a:spLocks noChangeArrowheads="1"/>
            </p:cNvSpPr>
            <p:nvPr/>
          </p:nvSpPr>
          <p:spPr bwMode="auto">
            <a:xfrm>
              <a:off x="8505825" y="3089275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6" name="Oval 87"/>
            <p:cNvSpPr>
              <a:spLocks noChangeArrowheads="1"/>
            </p:cNvSpPr>
            <p:nvPr/>
          </p:nvSpPr>
          <p:spPr bwMode="auto">
            <a:xfrm>
              <a:off x="8539163" y="299878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7" name="Oval 88"/>
            <p:cNvSpPr>
              <a:spLocks noChangeArrowheads="1"/>
            </p:cNvSpPr>
            <p:nvPr/>
          </p:nvSpPr>
          <p:spPr bwMode="auto">
            <a:xfrm>
              <a:off x="8689975" y="2863850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8" name="Oval 89"/>
            <p:cNvSpPr>
              <a:spLocks noChangeArrowheads="1"/>
            </p:cNvSpPr>
            <p:nvPr/>
          </p:nvSpPr>
          <p:spPr bwMode="auto">
            <a:xfrm>
              <a:off x="8448675" y="2998788"/>
              <a:ext cx="90488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49" name="Oval 90"/>
            <p:cNvSpPr>
              <a:spLocks noChangeArrowheads="1"/>
            </p:cNvSpPr>
            <p:nvPr/>
          </p:nvSpPr>
          <p:spPr bwMode="auto">
            <a:xfrm>
              <a:off x="8597900" y="2813050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0" name="Oval 91"/>
            <p:cNvSpPr>
              <a:spLocks noChangeArrowheads="1"/>
            </p:cNvSpPr>
            <p:nvPr/>
          </p:nvSpPr>
          <p:spPr bwMode="auto">
            <a:xfrm>
              <a:off x="8826500" y="2625725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1" name="Oval 92"/>
            <p:cNvSpPr>
              <a:spLocks noChangeArrowheads="1"/>
            </p:cNvSpPr>
            <p:nvPr/>
          </p:nvSpPr>
          <p:spPr bwMode="auto">
            <a:xfrm>
              <a:off x="9026525" y="2366963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2" name="Oval 93"/>
            <p:cNvSpPr>
              <a:spLocks noChangeArrowheads="1"/>
            </p:cNvSpPr>
            <p:nvPr/>
          </p:nvSpPr>
          <p:spPr bwMode="auto">
            <a:xfrm>
              <a:off x="9131300" y="24130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3" name="Oval 94"/>
            <p:cNvSpPr>
              <a:spLocks noChangeArrowheads="1"/>
            </p:cNvSpPr>
            <p:nvPr/>
          </p:nvSpPr>
          <p:spPr bwMode="auto">
            <a:xfrm>
              <a:off x="9144000" y="250507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4" name="Oval 95"/>
            <p:cNvSpPr>
              <a:spLocks noChangeArrowheads="1"/>
            </p:cNvSpPr>
            <p:nvPr/>
          </p:nvSpPr>
          <p:spPr bwMode="auto">
            <a:xfrm>
              <a:off x="7861300" y="25146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5" name="Oval 96"/>
            <p:cNvSpPr>
              <a:spLocks noChangeArrowheads="1"/>
            </p:cNvSpPr>
            <p:nvPr/>
          </p:nvSpPr>
          <p:spPr bwMode="auto">
            <a:xfrm>
              <a:off x="9039225" y="245903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6" name="Oval 97"/>
            <p:cNvSpPr>
              <a:spLocks noChangeArrowheads="1"/>
            </p:cNvSpPr>
            <p:nvPr/>
          </p:nvSpPr>
          <p:spPr bwMode="auto">
            <a:xfrm>
              <a:off x="5219700" y="569753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7" name="Oval 98"/>
            <p:cNvSpPr>
              <a:spLocks noChangeArrowheads="1"/>
            </p:cNvSpPr>
            <p:nvPr/>
          </p:nvSpPr>
          <p:spPr bwMode="auto">
            <a:xfrm>
              <a:off x="5303838" y="5678488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8" name="Oval 99"/>
            <p:cNvSpPr>
              <a:spLocks noChangeArrowheads="1"/>
            </p:cNvSpPr>
            <p:nvPr/>
          </p:nvSpPr>
          <p:spPr bwMode="auto">
            <a:xfrm>
              <a:off x="6811963" y="2849563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59" name="Oval 100"/>
            <p:cNvSpPr>
              <a:spLocks noChangeArrowheads="1"/>
            </p:cNvSpPr>
            <p:nvPr/>
          </p:nvSpPr>
          <p:spPr bwMode="auto">
            <a:xfrm>
              <a:off x="6765925" y="30480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0" name="Oval 101"/>
            <p:cNvSpPr>
              <a:spLocks noChangeArrowheads="1"/>
            </p:cNvSpPr>
            <p:nvPr/>
          </p:nvSpPr>
          <p:spPr bwMode="auto">
            <a:xfrm>
              <a:off x="6324600" y="294163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1" name="Oval 102"/>
            <p:cNvSpPr>
              <a:spLocks noChangeArrowheads="1"/>
            </p:cNvSpPr>
            <p:nvPr/>
          </p:nvSpPr>
          <p:spPr bwMode="auto">
            <a:xfrm>
              <a:off x="6629400" y="373697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2" name="Oval 103"/>
            <p:cNvSpPr>
              <a:spLocks noChangeArrowheads="1"/>
            </p:cNvSpPr>
            <p:nvPr/>
          </p:nvSpPr>
          <p:spPr bwMode="auto">
            <a:xfrm>
              <a:off x="6416675" y="1962150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3" name="Oval 104"/>
            <p:cNvSpPr>
              <a:spLocks noChangeArrowheads="1"/>
            </p:cNvSpPr>
            <p:nvPr/>
          </p:nvSpPr>
          <p:spPr bwMode="auto">
            <a:xfrm>
              <a:off x="4800600" y="33528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4" name="Oval 105"/>
            <p:cNvSpPr>
              <a:spLocks noChangeArrowheads="1"/>
            </p:cNvSpPr>
            <p:nvPr/>
          </p:nvSpPr>
          <p:spPr bwMode="auto">
            <a:xfrm>
              <a:off x="6019800" y="29718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5" name="Oval 106"/>
            <p:cNvSpPr>
              <a:spLocks noChangeArrowheads="1"/>
            </p:cNvSpPr>
            <p:nvPr/>
          </p:nvSpPr>
          <p:spPr bwMode="auto">
            <a:xfrm>
              <a:off x="7078663" y="28956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6" name="Oval 107"/>
            <p:cNvSpPr>
              <a:spLocks noChangeArrowheads="1"/>
            </p:cNvSpPr>
            <p:nvPr/>
          </p:nvSpPr>
          <p:spPr bwMode="auto">
            <a:xfrm>
              <a:off x="7618413" y="3448050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7" name="Oval 108"/>
            <p:cNvSpPr>
              <a:spLocks noChangeArrowheads="1"/>
            </p:cNvSpPr>
            <p:nvPr/>
          </p:nvSpPr>
          <p:spPr bwMode="auto">
            <a:xfrm>
              <a:off x="7032625" y="27178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8" name="Oval 109"/>
            <p:cNvSpPr>
              <a:spLocks noChangeArrowheads="1"/>
            </p:cNvSpPr>
            <p:nvPr/>
          </p:nvSpPr>
          <p:spPr bwMode="auto">
            <a:xfrm>
              <a:off x="7178675" y="2797175"/>
              <a:ext cx="90488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69" name="Oval 110"/>
            <p:cNvSpPr>
              <a:spLocks noChangeArrowheads="1"/>
            </p:cNvSpPr>
            <p:nvPr/>
          </p:nvSpPr>
          <p:spPr bwMode="auto">
            <a:xfrm>
              <a:off x="7178675" y="2895600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0" name="Oval 111"/>
            <p:cNvSpPr>
              <a:spLocks noChangeArrowheads="1"/>
            </p:cNvSpPr>
            <p:nvPr/>
          </p:nvSpPr>
          <p:spPr bwMode="auto">
            <a:xfrm>
              <a:off x="6611938" y="3084513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1" name="Oval 112"/>
            <p:cNvSpPr>
              <a:spLocks noChangeArrowheads="1"/>
            </p:cNvSpPr>
            <p:nvPr/>
          </p:nvSpPr>
          <p:spPr bwMode="auto">
            <a:xfrm>
              <a:off x="6629400" y="3192463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2" name="Oval 113"/>
            <p:cNvSpPr>
              <a:spLocks noChangeArrowheads="1"/>
            </p:cNvSpPr>
            <p:nvPr/>
          </p:nvSpPr>
          <p:spPr bwMode="auto">
            <a:xfrm>
              <a:off x="7086600" y="2803525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3" name="Oval 114"/>
            <p:cNvSpPr>
              <a:spLocks noChangeArrowheads="1"/>
            </p:cNvSpPr>
            <p:nvPr/>
          </p:nvSpPr>
          <p:spPr bwMode="auto">
            <a:xfrm>
              <a:off x="7124700" y="2720975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4" name="Oval 115"/>
            <p:cNvSpPr>
              <a:spLocks noChangeArrowheads="1"/>
            </p:cNvSpPr>
            <p:nvPr/>
          </p:nvSpPr>
          <p:spPr bwMode="auto">
            <a:xfrm>
              <a:off x="7223125" y="271462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5" name="Oval 116"/>
            <p:cNvSpPr>
              <a:spLocks noChangeArrowheads="1"/>
            </p:cNvSpPr>
            <p:nvPr/>
          </p:nvSpPr>
          <p:spPr bwMode="auto">
            <a:xfrm>
              <a:off x="7467600" y="36576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6" name="Oval 117"/>
            <p:cNvSpPr>
              <a:spLocks noChangeArrowheads="1"/>
            </p:cNvSpPr>
            <p:nvPr/>
          </p:nvSpPr>
          <p:spPr bwMode="auto">
            <a:xfrm>
              <a:off x="6994525" y="258127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7" name="Oval 118"/>
            <p:cNvSpPr>
              <a:spLocks noChangeArrowheads="1"/>
            </p:cNvSpPr>
            <p:nvPr/>
          </p:nvSpPr>
          <p:spPr bwMode="auto">
            <a:xfrm>
              <a:off x="8988425" y="274955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8" name="Oval 119"/>
            <p:cNvSpPr>
              <a:spLocks noChangeArrowheads="1"/>
            </p:cNvSpPr>
            <p:nvPr/>
          </p:nvSpPr>
          <p:spPr bwMode="auto">
            <a:xfrm>
              <a:off x="8902700" y="2773363"/>
              <a:ext cx="90488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79" name="Oval 120"/>
            <p:cNvSpPr>
              <a:spLocks noChangeArrowheads="1"/>
            </p:cNvSpPr>
            <p:nvPr/>
          </p:nvSpPr>
          <p:spPr bwMode="auto">
            <a:xfrm>
              <a:off x="1060450" y="3881438"/>
              <a:ext cx="90488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0" name="Oval 121"/>
            <p:cNvSpPr>
              <a:spLocks noChangeArrowheads="1"/>
            </p:cNvSpPr>
            <p:nvPr/>
          </p:nvSpPr>
          <p:spPr bwMode="auto">
            <a:xfrm>
              <a:off x="1060450" y="4083050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1" name="Oval 122"/>
            <p:cNvSpPr>
              <a:spLocks noChangeArrowheads="1"/>
            </p:cNvSpPr>
            <p:nvPr/>
          </p:nvSpPr>
          <p:spPr bwMode="auto">
            <a:xfrm>
              <a:off x="1141413" y="1371600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2" name="Oval 123"/>
            <p:cNvSpPr>
              <a:spLocks noChangeArrowheads="1"/>
            </p:cNvSpPr>
            <p:nvPr/>
          </p:nvSpPr>
          <p:spPr bwMode="auto">
            <a:xfrm>
              <a:off x="1330325" y="12192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3" name="Oval 124"/>
            <p:cNvSpPr>
              <a:spLocks noChangeArrowheads="1"/>
            </p:cNvSpPr>
            <p:nvPr/>
          </p:nvSpPr>
          <p:spPr bwMode="auto">
            <a:xfrm>
              <a:off x="896938" y="328453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4" name="Oval 125"/>
            <p:cNvSpPr>
              <a:spLocks noChangeArrowheads="1"/>
            </p:cNvSpPr>
            <p:nvPr/>
          </p:nvSpPr>
          <p:spPr bwMode="auto">
            <a:xfrm>
              <a:off x="725488" y="337502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5" name="Oval 126"/>
            <p:cNvSpPr>
              <a:spLocks noChangeArrowheads="1"/>
            </p:cNvSpPr>
            <p:nvPr/>
          </p:nvSpPr>
          <p:spPr bwMode="auto">
            <a:xfrm>
              <a:off x="806450" y="3419475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6" name="Oval 127"/>
            <p:cNvSpPr>
              <a:spLocks noChangeArrowheads="1"/>
            </p:cNvSpPr>
            <p:nvPr/>
          </p:nvSpPr>
          <p:spPr bwMode="auto">
            <a:xfrm>
              <a:off x="1031875" y="3135313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7" name="Oval 128"/>
            <p:cNvSpPr>
              <a:spLocks noChangeArrowheads="1"/>
            </p:cNvSpPr>
            <p:nvPr/>
          </p:nvSpPr>
          <p:spPr bwMode="auto">
            <a:xfrm>
              <a:off x="1041400" y="36449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8" name="Oval 129"/>
            <p:cNvSpPr>
              <a:spLocks noChangeArrowheads="1"/>
            </p:cNvSpPr>
            <p:nvPr/>
          </p:nvSpPr>
          <p:spPr bwMode="auto">
            <a:xfrm>
              <a:off x="950913" y="3465513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89" name="Oval 130"/>
            <p:cNvSpPr>
              <a:spLocks noChangeArrowheads="1"/>
            </p:cNvSpPr>
            <p:nvPr/>
          </p:nvSpPr>
          <p:spPr bwMode="auto">
            <a:xfrm>
              <a:off x="8213725" y="3089275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0" name="Oval 131"/>
            <p:cNvSpPr>
              <a:spLocks noChangeArrowheads="1"/>
            </p:cNvSpPr>
            <p:nvPr/>
          </p:nvSpPr>
          <p:spPr bwMode="auto">
            <a:xfrm>
              <a:off x="8493125" y="290988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1" name="Oval 132"/>
            <p:cNvSpPr>
              <a:spLocks noChangeArrowheads="1"/>
            </p:cNvSpPr>
            <p:nvPr/>
          </p:nvSpPr>
          <p:spPr bwMode="auto">
            <a:xfrm>
              <a:off x="8415338" y="3103563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2" name="Oval 133"/>
            <p:cNvSpPr>
              <a:spLocks noChangeArrowheads="1"/>
            </p:cNvSpPr>
            <p:nvPr/>
          </p:nvSpPr>
          <p:spPr bwMode="auto">
            <a:xfrm>
              <a:off x="8356600" y="302577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3" name="Oval 134"/>
            <p:cNvSpPr>
              <a:spLocks noChangeArrowheads="1"/>
            </p:cNvSpPr>
            <p:nvPr/>
          </p:nvSpPr>
          <p:spPr bwMode="auto">
            <a:xfrm>
              <a:off x="8374063" y="2938463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4" name="Oval 135"/>
            <p:cNvSpPr>
              <a:spLocks noChangeArrowheads="1"/>
            </p:cNvSpPr>
            <p:nvPr/>
          </p:nvSpPr>
          <p:spPr bwMode="auto">
            <a:xfrm>
              <a:off x="8347075" y="2751138"/>
              <a:ext cx="90488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5" name="Oval 136"/>
            <p:cNvSpPr>
              <a:spLocks noChangeArrowheads="1"/>
            </p:cNvSpPr>
            <p:nvPr/>
          </p:nvSpPr>
          <p:spPr bwMode="auto">
            <a:xfrm>
              <a:off x="8283575" y="2971800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6" name="Oval 137"/>
            <p:cNvSpPr>
              <a:spLocks noChangeArrowheads="1"/>
            </p:cNvSpPr>
            <p:nvPr/>
          </p:nvSpPr>
          <p:spPr bwMode="auto">
            <a:xfrm>
              <a:off x="8764588" y="2798763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7" name="Oval 138"/>
            <p:cNvSpPr>
              <a:spLocks noChangeArrowheads="1"/>
            </p:cNvSpPr>
            <p:nvPr/>
          </p:nvSpPr>
          <p:spPr bwMode="auto">
            <a:xfrm>
              <a:off x="8678863" y="2779713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8" name="Oval 139"/>
            <p:cNvSpPr>
              <a:spLocks noChangeArrowheads="1"/>
            </p:cNvSpPr>
            <p:nvPr/>
          </p:nvSpPr>
          <p:spPr bwMode="auto">
            <a:xfrm>
              <a:off x="8847138" y="2841625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199" name="Oval 140"/>
            <p:cNvSpPr>
              <a:spLocks noChangeArrowheads="1"/>
            </p:cNvSpPr>
            <p:nvPr/>
          </p:nvSpPr>
          <p:spPr bwMode="auto">
            <a:xfrm>
              <a:off x="8769350" y="2897188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0" name="Oval 141"/>
            <p:cNvSpPr>
              <a:spLocks noChangeArrowheads="1"/>
            </p:cNvSpPr>
            <p:nvPr/>
          </p:nvSpPr>
          <p:spPr bwMode="auto">
            <a:xfrm>
              <a:off x="8610600" y="290512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1" name="Oval 142"/>
            <p:cNvSpPr>
              <a:spLocks noChangeArrowheads="1"/>
            </p:cNvSpPr>
            <p:nvPr/>
          </p:nvSpPr>
          <p:spPr bwMode="auto">
            <a:xfrm>
              <a:off x="7800975" y="546735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2" name="Oval 143"/>
            <p:cNvSpPr>
              <a:spLocks noChangeArrowheads="1"/>
            </p:cNvSpPr>
            <p:nvPr/>
          </p:nvSpPr>
          <p:spPr bwMode="auto">
            <a:xfrm>
              <a:off x="7269163" y="3979863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3" name="Oval 144"/>
            <p:cNvSpPr>
              <a:spLocks noChangeArrowheads="1"/>
            </p:cNvSpPr>
            <p:nvPr/>
          </p:nvSpPr>
          <p:spPr bwMode="auto">
            <a:xfrm>
              <a:off x="7823200" y="296227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4" name="Oval 145"/>
            <p:cNvSpPr>
              <a:spLocks noChangeArrowheads="1"/>
            </p:cNvSpPr>
            <p:nvPr/>
          </p:nvSpPr>
          <p:spPr bwMode="auto">
            <a:xfrm>
              <a:off x="7513638" y="3730625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5" name="Oval 146"/>
            <p:cNvSpPr>
              <a:spLocks noChangeArrowheads="1"/>
            </p:cNvSpPr>
            <p:nvPr/>
          </p:nvSpPr>
          <p:spPr bwMode="auto">
            <a:xfrm>
              <a:off x="8391525" y="43434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6" name="Oval 147"/>
            <p:cNvSpPr>
              <a:spLocks noChangeArrowheads="1"/>
            </p:cNvSpPr>
            <p:nvPr/>
          </p:nvSpPr>
          <p:spPr bwMode="auto">
            <a:xfrm>
              <a:off x="7847013" y="5334000"/>
              <a:ext cx="90487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7" name="Oval 148"/>
            <p:cNvSpPr>
              <a:spLocks noChangeArrowheads="1"/>
            </p:cNvSpPr>
            <p:nvPr/>
          </p:nvSpPr>
          <p:spPr bwMode="auto">
            <a:xfrm>
              <a:off x="7893050" y="5416550"/>
              <a:ext cx="90488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8" name="Oval 149"/>
            <p:cNvSpPr>
              <a:spLocks noChangeArrowheads="1"/>
            </p:cNvSpPr>
            <p:nvPr/>
          </p:nvSpPr>
          <p:spPr bwMode="auto">
            <a:xfrm>
              <a:off x="8678863" y="3173413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09" name="Oval 150"/>
            <p:cNvSpPr>
              <a:spLocks noChangeArrowheads="1"/>
            </p:cNvSpPr>
            <p:nvPr/>
          </p:nvSpPr>
          <p:spPr bwMode="auto">
            <a:xfrm>
              <a:off x="1181100" y="4311650"/>
              <a:ext cx="90488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0" name="Oval 151"/>
            <p:cNvSpPr>
              <a:spLocks noChangeArrowheads="1"/>
            </p:cNvSpPr>
            <p:nvPr/>
          </p:nvSpPr>
          <p:spPr bwMode="auto">
            <a:xfrm>
              <a:off x="3276600" y="51816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1" name="Oval 152"/>
            <p:cNvSpPr>
              <a:spLocks noChangeArrowheads="1"/>
            </p:cNvSpPr>
            <p:nvPr/>
          </p:nvSpPr>
          <p:spPr bwMode="auto">
            <a:xfrm>
              <a:off x="1357313" y="4433888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2" name="Oval 153"/>
            <p:cNvSpPr>
              <a:spLocks noChangeArrowheads="1"/>
            </p:cNvSpPr>
            <p:nvPr/>
          </p:nvSpPr>
          <p:spPr bwMode="auto">
            <a:xfrm>
              <a:off x="1231900" y="440055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3" name="Oval 154"/>
            <p:cNvSpPr>
              <a:spLocks noChangeArrowheads="1"/>
            </p:cNvSpPr>
            <p:nvPr/>
          </p:nvSpPr>
          <p:spPr bwMode="auto">
            <a:xfrm>
              <a:off x="1309688" y="4349750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4" name="Oval 155"/>
            <p:cNvSpPr>
              <a:spLocks noChangeArrowheads="1"/>
            </p:cNvSpPr>
            <p:nvPr/>
          </p:nvSpPr>
          <p:spPr bwMode="auto">
            <a:xfrm>
              <a:off x="1263650" y="4268788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5" name="Oval 156"/>
            <p:cNvSpPr>
              <a:spLocks noChangeArrowheads="1"/>
            </p:cNvSpPr>
            <p:nvPr/>
          </p:nvSpPr>
          <p:spPr bwMode="auto">
            <a:xfrm>
              <a:off x="1185863" y="422275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6" name="Oval 157"/>
            <p:cNvSpPr>
              <a:spLocks noChangeArrowheads="1"/>
            </p:cNvSpPr>
            <p:nvPr/>
          </p:nvSpPr>
          <p:spPr bwMode="auto">
            <a:xfrm>
              <a:off x="1270000" y="417512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7" name="Oval 158"/>
            <p:cNvSpPr>
              <a:spLocks noChangeArrowheads="1"/>
            </p:cNvSpPr>
            <p:nvPr/>
          </p:nvSpPr>
          <p:spPr bwMode="auto">
            <a:xfrm>
              <a:off x="1087438" y="4268788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8" name="Oval 149"/>
            <p:cNvSpPr>
              <a:spLocks noChangeArrowheads="1"/>
            </p:cNvSpPr>
            <p:nvPr/>
          </p:nvSpPr>
          <p:spPr bwMode="auto">
            <a:xfrm>
              <a:off x="8734425" y="29845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19" name="Oval 136"/>
            <p:cNvSpPr>
              <a:spLocks noChangeArrowheads="1"/>
            </p:cNvSpPr>
            <p:nvPr/>
          </p:nvSpPr>
          <p:spPr bwMode="auto">
            <a:xfrm>
              <a:off x="8169275" y="2938463"/>
              <a:ext cx="90488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0" name="Oval 149"/>
            <p:cNvSpPr>
              <a:spLocks noChangeArrowheads="1"/>
            </p:cNvSpPr>
            <p:nvPr/>
          </p:nvSpPr>
          <p:spPr bwMode="auto">
            <a:xfrm>
              <a:off x="8720138" y="3081338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1" name="Oval 130"/>
            <p:cNvSpPr>
              <a:spLocks noChangeArrowheads="1"/>
            </p:cNvSpPr>
            <p:nvPr/>
          </p:nvSpPr>
          <p:spPr bwMode="auto">
            <a:xfrm>
              <a:off x="8126413" y="3124200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2" name="Oval 149"/>
            <p:cNvSpPr>
              <a:spLocks noChangeArrowheads="1"/>
            </p:cNvSpPr>
            <p:nvPr/>
          </p:nvSpPr>
          <p:spPr bwMode="auto">
            <a:xfrm>
              <a:off x="8642350" y="2989263"/>
              <a:ext cx="92075" cy="92075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3" name="Oval 137"/>
            <p:cNvSpPr>
              <a:spLocks noChangeArrowheads="1"/>
            </p:cNvSpPr>
            <p:nvPr/>
          </p:nvSpPr>
          <p:spPr bwMode="auto">
            <a:xfrm>
              <a:off x="8689975" y="2540000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4" name="Oval 137"/>
            <p:cNvSpPr>
              <a:spLocks noChangeArrowheads="1"/>
            </p:cNvSpPr>
            <p:nvPr/>
          </p:nvSpPr>
          <p:spPr bwMode="auto">
            <a:xfrm>
              <a:off x="8532813" y="251777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5" name="Oval 137"/>
            <p:cNvSpPr>
              <a:spLocks noChangeArrowheads="1"/>
            </p:cNvSpPr>
            <p:nvPr/>
          </p:nvSpPr>
          <p:spPr bwMode="auto">
            <a:xfrm>
              <a:off x="8553450" y="2611438"/>
              <a:ext cx="92075" cy="90487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6" name="Oval 137"/>
            <p:cNvSpPr>
              <a:spLocks noChangeArrowheads="1"/>
            </p:cNvSpPr>
            <p:nvPr/>
          </p:nvSpPr>
          <p:spPr bwMode="auto">
            <a:xfrm>
              <a:off x="8731250" y="270827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7" name="Oval 137"/>
            <p:cNvSpPr>
              <a:spLocks noChangeArrowheads="1"/>
            </p:cNvSpPr>
            <p:nvPr/>
          </p:nvSpPr>
          <p:spPr bwMode="auto">
            <a:xfrm>
              <a:off x="8599488" y="2689225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8" name="Oval 137"/>
            <p:cNvSpPr>
              <a:spLocks noChangeArrowheads="1"/>
            </p:cNvSpPr>
            <p:nvPr/>
          </p:nvSpPr>
          <p:spPr bwMode="auto">
            <a:xfrm>
              <a:off x="8667750" y="2628900"/>
              <a:ext cx="92075" cy="90488"/>
            </a:xfrm>
            <a:prstGeom prst="ellipse">
              <a:avLst/>
            </a:prstGeom>
            <a:solidFill>
              <a:srgbClr val="4E6E17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927">
                <a:solidFill>
                  <a:schemeClr val="tx1"/>
                </a:solidFill>
                <a:latin typeface="Sabon MT" pitchFamily="18" charset="0"/>
              </a:endParaRPr>
            </a:p>
          </p:txBody>
        </p:sp>
        <p:sp>
          <p:nvSpPr>
            <p:cNvPr id="229" name="5-Point Star 228"/>
            <p:cNvSpPr/>
            <p:nvPr/>
          </p:nvSpPr>
          <p:spPr>
            <a:xfrm>
              <a:off x="8750300" y="2751138"/>
              <a:ext cx="76200" cy="73025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59"/>
            </a:p>
          </p:txBody>
        </p:sp>
        <p:sp>
          <p:nvSpPr>
            <p:cNvPr id="230" name="Oval 25"/>
            <p:cNvSpPr>
              <a:spLocks noChangeArrowheads="1"/>
            </p:cNvSpPr>
            <p:nvPr/>
          </p:nvSpPr>
          <p:spPr bwMode="auto">
            <a:xfrm>
              <a:off x="1316038" y="3994150"/>
              <a:ext cx="92075" cy="90488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1" name="Oval 25"/>
            <p:cNvSpPr>
              <a:spLocks noChangeArrowheads="1"/>
            </p:cNvSpPr>
            <p:nvPr/>
          </p:nvSpPr>
          <p:spPr bwMode="auto">
            <a:xfrm>
              <a:off x="1506538" y="4525963"/>
              <a:ext cx="90487" cy="92075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2" name="Oval 25"/>
            <p:cNvSpPr>
              <a:spLocks noChangeArrowheads="1"/>
            </p:cNvSpPr>
            <p:nvPr/>
          </p:nvSpPr>
          <p:spPr bwMode="auto">
            <a:xfrm>
              <a:off x="3581400" y="3448050"/>
              <a:ext cx="92075" cy="92075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Oval 25"/>
            <p:cNvSpPr>
              <a:spLocks noChangeArrowheads="1"/>
            </p:cNvSpPr>
            <p:nvPr/>
          </p:nvSpPr>
          <p:spPr bwMode="auto">
            <a:xfrm>
              <a:off x="8801100" y="2843213"/>
              <a:ext cx="92075" cy="92075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8872538" y="2789238"/>
              <a:ext cx="92075" cy="92075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Oval 25"/>
            <p:cNvSpPr>
              <a:spLocks noChangeArrowheads="1"/>
            </p:cNvSpPr>
            <p:nvPr/>
          </p:nvSpPr>
          <p:spPr bwMode="auto">
            <a:xfrm>
              <a:off x="1185863" y="4386263"/>
              <a:ext cx="92075" cy="92075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" name="Oval 25"/>
            <p:cNvSpPr>
              <a:spLocks noChangeArrowheads="1"/>
            </p:cNvSpPr>
            <p:nvPr/>
          </p:nvSpPr>
          <p:spPr bwMode="auto">
            <a:xfrm>
              <a:off x="8640763" y="2838450"/>
              <a:ext cx="90487" cy="90488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" name="Oval 25"/>
            <p:cNvSpPr>
              <a:spLocks noChangeArrowheads="1"/>
            </p:cNvSpPr>
            <p:nvPr/>
          </p:nvSpPr>
          <p:spPr bwMode="auto">
            <a:xfrm>
              <a:off x="8677275" y="3216275"/>
              <a:ext cx="92075" cy="92075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8" name="Oval 25"/>
            <p:cNvSpPr>
              <a:spLocks noChangeArrowheads="1"/>
            </p:cNvSpPr>
            <p:nvPr/>
          </p:nvSpPr>
          <p:spPr bwMode="auto">
            <a:xfrm>
              <a:off x="9118600" y="2085975"/>
              <a:ext cx="92075" cy="92075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" name="Oval 25"/>
            <p:cNvSpPr>
              <a:spLocks noChangeArrowheads="1"/>
            </p:cNvSpPr>
            <p:nvPr/>
          </p:nvSpPr>
          <p:spPr bwMode="auto">
            <a:xfrm>
              <a:off x="5265738" y="5741988"/>
              <a:ext cx="92075" cy="92075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0" name="Oval 25"/>
            <p:cNvSpPr>
              <a:spLocks noChangeArrowheads="1"/>
            </p:cNvSpPr>
            <p:nvPr/>
          </p:nvSpPr>
          <p:spPr bwMode="auto">
            <a:xfrm>
              <a:off x="8480425" y="3044825"/>
              <a:ext cx="90488" cy="90488"/>
            </a:xfrm>
            <a:prstGeom prst="ellipse">
              <a:avLst/>
            </a:prstGeom>
            <a:solidFill>
              <a:srgbClr val="90492D"/>
            </a:solidFill>
            <a:ln>
              <a:noFill/>
            </a:ln>
          </p:spPr>
          <p:txBody>
            <a:bodyPr lIns="18154" tIns="18154" rIns="18154" bIns="18154" anchor="ctr"/>
            <a:lstStyle>
              <a:lvl1pPr algn="l" eaLnBrk="0" hangingPunct="0">
                <a:spcBef>
                  <a:spcPct val="20000"/>
                </a:spcBef>
                <a:defRPr sz="2000">
                  <a:solidFill>
                    <a:schemeClr val="bg2"/>
                  </a:solidFill>
                  <a:latin typeface="ScalaSansLF-Bold" pitchFamily="2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Sabon MT" pitchFamily="18" charset="0"/>
                <a:buChar char="–"/>
                <a:defRPr sz="1400">
                  <a:solidFill>
                    <a:schemeClr val="tx1"/>
                  </a:solidFill>
                  <a:latin typeface="Sabon MT" pitchFamily="18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Wingdings" pitchFamily="2" charset="2"/>
                <a:buChar char="Ø"/>
                <a:defRPr sz="1400">
                  <a:solidFill>
                    <a:schemeClr val="tx1"/>
                  </a:solidFill>
                  <a:latin typeface="Sabon MT" pitchFamily="18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Sabon MT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596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38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Providing Comprehensive Clinical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Clinical Expertise + Outstanding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1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Integrating the Complete Continuum of Wound Care</a:t>
            </a:r>
            <a:endParaRPr lang="en-US" dirty="0"/>
          </a:p>
        </p:txBody>
      </p:sp>
      <p:pic>
        <p:nvPicPr>
          <p:cNvPr id="10" name="Picture 9" descr="Text Slide El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"/>
            <a:ext cx="1053700" cy="5141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8" y="1754747"/>
            <a:ext cx="5705846" cy="24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7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Specialized Wound Care – </a:t>
            </a:r>
            <a:br>
              <a:rPr lang="en-US"/>
            </a:br>
            <a:r>
              <a:rPr lang="en-US"/>
              <a:t>9 Chronic Wound Types Treated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Venous ulcers</a:t>
            </a:r>
          </a:p>
          <a:p>
            <a:r>
              <a:rPr lang="en-US" dirty="0"/>
              <a:t>Pressure ulcers</a:t>
            </a:r>
          </a:p>
          <a:p>
            <a:r>
              <a:rPr lang="en-US" dirty="0"/>
              <a:t>Arterial ulcer</a:t>
            </a:r>
          </a:p>
          <a:p>
            <a:r>
              <a:rPr lang="en-US" dirty="0" err="1"/>
              <a:t>Osteoradionecrosis</a:t>
            </a:r>
            <a:endParaRPr lang="en-US" dirty="0"/>
          </a:p>
          <a:p>
            <a:r>
              <a:rPr lang="en-US" dirty="0"/>
              <a:t>Necrotizing infections</a:t>
            </a:r>
          </a:p>
          <a:p>
            <a:r>
              <a:rPr lang="en-US" dirty="0"/>
              <a:t>Surgical wounds and burns</a:t>
            </a:r>
          </a:p>
          <a:p>
            <a:r>
              <a:rPr lang="en-US" dirty="0"/>
              <a:t>Soft-tissue </a:t>
            </a:r>
            <a:r>
              <a:rPr lang="en-US" dirty="0" err="1"/>
              <a:t>radionecrosis</a:t>
            </a:r>
            <a:endParaRPr lang="en-US" dirty="0"/>
          </a:p>
          <a:p>
            <a:r>
              <a:rPr lang="en-US" dirty="0"/>
              <a:t>Diabetic lower extremity ulcers</a:t>
            </a:r>
          </a:p>
          <a:p>
            <a:r>
              <a:rPr lang="en-US" dirty="0"/>
              <a:t>Chronic refractory osteomyelitis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7737" y="1877078"/>
            <a:ext cx="1591097" cy="1569660"/>
          </a:xfrm>
          <a:prstGeom prst="rect">
            <a:avLst/>
          </a:prstGeom>
          <a:solidFill>
            <a:srgbClr val="ECE9E2"/>
          </a:solidFill>
          <a:ln w="12700">
            <a:solidFill>
              <a:schemeClr val="tx1"/>
            </a:solidFill>
          </a:ln>
        </p:spPr>
        <p:txBody>
          <a:bodyPr wrap="square" lIns="182880" tIns="91440" rIns="182880" rtlCol="0">
            <a:spAutoFit/>
          </a:bodyPr>
          <a:lstStyle/>
          <a:p>
            <a:pPr indent="-114300">
              <a:spcBef>
                <a:spcPts val="3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4F6F19"/>
                </a:solidFill>
              </a:rPr>
              <a:t>Accreditations: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100" dirty="0">
                <a:latin typeface="+mj-lt"/>
              </a:rPr>
              <a:t>UHMS Accredited Centers </a:t>
            </a:r>
          </a:p>
          <a:p>
            <a:pPr marL="114300" indent="-1143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100" dirty="0">
                <a:latin typeface="+mj-lt"/>
              </a:rPr>
              <a:t>Joint Commission Disease Specific Certified Centers </a:t>
            </a:r>
          </a:p>
          <a:p>
            <a:pPr marL="114300" indent="-114300"/>
            <a:endParaRPr lang="en-US" sz="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67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071" y="126025"/>
            <a:ext cx="5936802" cy="699272"/>
          </a:xfrm>
        </p:spPr>
        <p:txBody>
          <a:bodyPr/>
          <a:lstStyle/>
          <a:p>
            <a:pPr algn="ctr"/>
            <a:r>
              <a:rPr lang="en-US" dirty="0"/>
              <a:t>Intense Focus on Clinical Excellence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33792" y="2725340"/>
            <a:ext cx="2881934" cy="1828800"/>
          </a:xfrm>
          <a:prstGeom prst="roundRect">
            <a:avLst/>
          </a:prstGeom>
          <a:solidFill>
            <a:srgbClr val="DCE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059" dirty="0"/>
          </a:p>
        </p:txBody>
      </p:sp>
      <p:sp>
        <p:nvSpPr>
          <p:cNvPr id="6" name="Rounded Rectangle 5"/>
          <p:cNvSpPr/>
          <p:nvPr/>
        </p:nvSpPr>
        <p:spPr>
          <a:xfrm>
            <a:off x="4688660" y="2725340"/>
            <a:ext cx="2881934" cy="1828800"/>
          </a:xfrm>
          <a:prstGeom prst="roundRect">
            <a:avLst/>
          </a:prstGeom>
          <a:solidFill>
            <a:srgbClr val="DCE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059" dirty="0"/>
          </a:p>
        </p:txBody>
      </p:sp>
      <p:sp>
        <p:nvSpPr>
          <p:cNvPr id="7" name="Rounded Rectangle 6"/>
          <p:cNvSpPr/>
          <p:nvPr/>
        </p:nvSpPr>
        <p:spPr>
          <a:xfrm>
            <a:off x="1628071" y="839390"/>
            <a:ext cx="2881934" cy="1714500"/>
          </a:xfrm>
          <a:prstGeom prst="roundRect">
            <a:avLst/>
          </a:prstGeom>
          <a:solidFill>
            <a:srgbClr val="DCE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059" dirty="0"/>
          </a:p>
        </p:txBody>
      </p:sp>
      <p:sp>
        <p:nvSpPr>
          <p:cNvPr id="8" name="Rounded Rectangle 7"/>
          <p:cNvSpPr/>
          <p:nvPr/>
        </p:nvSpPr>
        <p:spPr>
          <a:xfrm>
            <a:off x="4682939" y="839390"/>
            <a:ext cx="2881934" cy="1714500"/>
          </a:xfrm>
          <a:prstGeom prst="roundRect">
            <a:avLst/>
          </a:prstGeom>
          <a:solidFill>
            <a:srgbClr val="DCE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059" dirty="0"/>
          </a:p>
        </p:txBody>
      </p:sp>
      <p:sp>
        <p:nvSpPr>
          <p:cNvPr id="9" name="TextBox 8"/>
          <p:cNvSpPr txBox="1"/>
          <p:nvPr/>
        </p:nvSpPr>
        <p:spPr>
          <a:xfrm>
            <a:off x="3743224" y="1952136"/>
            <a:ext cx="942975" cy="394067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r>
              <a:rPr lang="en-US" sz="10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 R&amp;D Lab</a:t>
            </a:r>
          </a:p>
        </p:txBody>
      </p:sp>
      <p:sp>
        <p:nvSpPr>
          <p:cNvPr id="10" name="Oval 9"/>
          <p:cNvSpPr/>
          <p:nvPr/>
        </p:nvSpPr>
        <p:spPr>
          <a:xfrm>
            <a:off x="3407149" y="1473058"/>
            <a:ext cx="2385172" cy="2343150"/>
          </a:xfrm>
          <a:prstGeom prst="ellipse">
            <a:avLst/>
          </a:prstGeom>
          <a:solidFill>
            <a:srgbClr val="4E6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22" tIns="33711" rIns="67422" bIns="33711" rtlCol="0" anchor="ctr"/>
          <a:lstStyle/>
          <a:p>
            <a:pPr algn="ctr"/>
            <a:endParaRPr lang="en-US" sz="1059" dirty="0"/>
          </a:p>
        </p:txBody>
      </p:sp>
      <p:cxnSp>
        <p:nvCxnSpPr>
          <p:cNvPr id="11" name="Straight Connector 10"/>
          <p:cNvCxnSpPr>
            <a:stCxn id="10" idx="0"/>
            <a:endCxn id="10" idx="4"/>
          </p:cNvCxnSpPr>
          <p:nvPr/>
        </p:nvCxnSpPr>
        <p:spPr>
          <a:xfrm>
            <a:off x="4599735" y="1473058"/>
            <a:ext cx="0" cy="23431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2"/>
            <a:endCxn id="10" idx="6"/>
          </p:cNvCxnSpPr>
          <p:nvPr/>
        </p:nvCxnSpPr>
        <p:spPr>
          <a:xfrm>
            <a:off x="3407149" y="2644633"/>
            <a:ext cx="23851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09674" y="1883024"/>
            <a:ext cx="1021282" cy="434591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algn="ctr"/>
            <a:r>
              <a:rPr lang="en-US" sz="119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Pathways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858" y="1882410"/>
            <a:ext cx="1086543" cy="617846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algn="ctr"/>
            <a:r>
              <a:rPr lang="en-US" sz="119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</a:t>
            </a:r>
            <a:r>
              <a:rPr lang="en-US" sz="1191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WoundDocs </a:t>
            </a:r>
          </a:p>
          <a:p>
            <a:pPr algn="ctr"/>
            <a:r>
              <a:rPr lang="en-US" sz="119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7546" y="2711894"/>
            <a:ext cx="956027" cy="801102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algn="ctr"/>
            <a:r>
              <a:rPr lang="en-US" sz="119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Internal Quality Resources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9887" y="2724251"/>
            <a:ext cx="956027" cy="617846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r>
              <a:rPr lang="en-US" sz="119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Clinical Training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7606" y="842545"/>
            <a:ext cx="2717987" cy="1677688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Proprietary wound-specific EMR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Drives adherence to clinical pathways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Robust data collection and reporting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Aids in clinical decision-making</a:t>
            </a:r>
          </a:p>
          <a:p>
            <a:pPr>
              <a:buClr>
                <a:srgbClr val="4E6E17"/>
              </a:buClr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E6E17"/>
              </a:buClr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E6E17"/>
              </a:buClr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1938" y="838790"/>
            <a:ext cx="2806086" cy="1209034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Detailed clinical pathways for the  treatment of chronic wounds</a:t>
            </a:r>
          </a:p>
          <a:p>
            <a:pPr marL="85453" indent="-85453"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805" lvl="2" indent="-166224"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805" lvl="2" indent="-166224"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3269" y="1234094"/>
            <a:ext cx="2562187" cy="394067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Grounded in evidence-based research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0374" y="2446314"/>
            <a:ext cx="2551580" cy="1728600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058" lvl="2" indent="-79600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40 hours of face-to-face training before center  opens</a:t>
            </a:r>
          </a:p>
          <a:p>
            <a:pPr marL="714058" lvl="2" indent="-79600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058" lvl="2" indent="-79600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Administered by Chief Medical Officer</a:t>
            </a:r>
          </a:p>
          <a:p>
            <a:pPr marL="714058" lvl="2" indent="-79600"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805" lvl="2" indent="-166224">
              <a:buFont typeface="Arial" panose="020B0604020202020204" pitchFamily="34" charset="0"/>
              <a:buChar char="•"/>
            </a:pPr>
            <a:endParaRPr lang="en-US" sz="59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805" lvl="2" indent="-166224"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3877" y="3796393"/>
            <a:ext cx="2770996" cy="781161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Digital library of over 75</a:t>
            </a:r>
            <a:r>
              <a:rPr lang="en-US" sz="105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proprietary                    e-learning courses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39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652" lvl="1" indent="-108213">
              <a:buClr>
                <a:srgbClr val="4E6E17"/>
              </a:buClr>
              <a:buFont typeface="Courier New" panose="02070309020205020404" pitchFamily="49" charset="0"/>
              <a:buChar char="―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CME credits</a:t>
            </a:r>
          </a:p>
          <a:p>
            <a:pPr marL="85453" indent="-85453"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9335" y="1522245"/>
            <a:ext cx="1856216" cy="984934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Standardizes approach to patient care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Increases clinical consistency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0487" y="1881449"/>
            <a:ext cx="1856216" cy="658948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Outcomes tracking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Fully </a:t>
            </a:r>
            <a:r>
              <a:rPr lang="en-US" sz="1059" dirty="0" err="1">
                <a:latin typeface="Arial" panose="020B0604020202020204" pitchFamily="34" charset="0"/>
                <a:cs typeface="Arial" panose="020B0604020202020204" pitchFamily="34" charset="0"/>
              </a:rPr>
              <a:t>integratable</a:t>
            </a: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 with hospital partners’ 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0487" y="2781921"/>
            <a:ext cx="1856216" cy="984934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Independent Board-level  compliance committee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Corporate compliance committee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0488" y="3621023"/>
            <a:ext cx="2717987" cy="1086821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Formalized corporate compliance program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Quarterly internal audits of all centers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Quarterly quality improvement plans</a:t>
            </a:r>
          </a:p>
          <a:p>
            <a:pPr marL="85453" indent="-85453">
              <a:buClr>
                <a:srgbClr val="4E6E17"/>
              </a:buClr>
              <a:buFont typeface="Arial" panose="020B0604020202020204" pitchFamily="34" charset="0"/>
              <a:buChar char="•"/>
            </a:pPr>
            <a:endParaRPr lang="en-US" sz="10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9930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What is Our Comprehensive</a:t>
            </a:r>
            <a:br>
              <a:rPr lang="en-US"/>
            </a:br>
            <a:r>
              <a:rPr lang="en-US"/>
              <a:t>Approach to Wound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Deliver multi-disciplinary and physician-driven care throughout the continuum</a:t>
            </a:r>
          </a:p>
          <a:p>
            <a:r>
              <a:rPr lang="en-US"/>
              <a:t>Inpatient wound care integration</a:t>
            </a:r>
          </a:p>
          <a:p>
            <a:pPr lvl="1"/>
            <a:r>
              <a:rPr lang="en-US"/>
              <a:t>Nurse Liaison</a:t>
            </a:r>
          </a:p>
          <a:p>
            <a:pPr lvl="1"/>
            <a:r>
              <a:rPr lang="en-US"/>
              <a:t>Nurse Navigator</a:t>
            </a:r>
          </a:p>
          <a:p>
            <a:r>
              <a:rPr lang="en-US"/>
              <a:t>Provide case management and patient education</a:t>
            </a:r>
          </a:p>
          <a:p>
            <a:r>
              <a:rPr lang="en-US"/>
              <a:t>Develop the industry’s most advanced protocols – evidence-based clinical pathways</a:t>
            </a:r>
          </a:p>
          <a:p>
            <a:r>
              <a:rPr lang="en-US"/>
              <a:t>Assure appropriate use of integrated modalities to improve healing outcomes</a:t>
            </a:r>
          </a:p>
          <a:p>
            <a:r>
              <a:rPr lang="en-US"/>
              <a:t>Document and track healing results through our proprietary EMR</a:t>
            </a:r>
          </a:p>
          <a:p>
            <a:r>
              <a:rPr lang="en-US"/>
              <a:t>Utilize all appropriate and advanced wound care treatments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1268" y="4332817"/>
            <a:ext cx="585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rPr>
              <a:t>World-class wound care delivered with compassion!</a:t>
            </a:r>
          </a:p>
        </p:txBody>
      </p:sp>
    </p:spTree>
    <p:extLst>
      <p:ext uri="{BB962C8B-B14F-4D97-AF65-F5344CB8AC3E}">
        <p14:creationId xmlns:p14="http://schemas.microsoft.com/office/powerpoint/2010/main" val="1681774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ircle of car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20379" r="6649" b="11018"/>
          <a:stretch/>
        </p:blipFill>
        <p:spPr>
          <a:xfrm>
            <a:off x="1357724" y="420579"/>
            <a:ext cx="7017161" cy="3918339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Advanced Adjunct Therapies Ensure Comprehensive Care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rocess 3"/>
          <p:cNvSpPr/>
          <p:nvPr/>
        </p:nvSpPr>
        <p:spPr>
          <a:xfrm>
            <a:off x="2870245" y="3250096"/>
            <a:ext cx="2016126" cy="57646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 Aggressive Debridement</a:t>
            </a:r>
          </a:p>
        </p:txBody>
      </p:sp>
      <p:sp>
        <p:nvSpPr>
          <p:cNvPr id="5" name="Process 4"/>
          <p:cNvSpPr/>
          <p:nvPr/>
        </p:nvSpPr>
        <p:spPr>
          <a:xfrm>
            <a:off x="838889" y="1902550"/>
            <a:ext cx="2016126" cy="43913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Off Loading</a:t>
            </a:r>
          </a:p>
        </p:txBody>
      </p:sp>
      <p:sp>
        <p:nvSpPr>
          <p:cNvPr id="6" name="Process 5"/>
          <p:cNvSpPr/>
          <p:nvPr/>
        </p:nvSpPr>
        <p:spPr>
          <a:xfrm>
            <a:off x="1889526" y="958103"/>
            <a:ext cx="2016126" cy="4380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Vascular Studies</a:t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>and Procedures</a:t>
            </a:r>
          </a:p>
        </p:txBody>
      </p:sp>
      <p:sp>
        <p:nvSpPr>
          <p:cNvPr id="7" name="Process 6"/>
          <p:cNvSpPr/>
          <p:nvPr/>
        </p:nvSpPr>
        <p:spPr>
          <a:xfrm>
            <a:off x="1116936" y="2831520"/>
            <a:ext cx="1809750" cy="43913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Laboratory and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Infection Control</a:t>
            </a:r>
          </a:p>
        </p:txBody>
      </p:sp>
      <p:sp>
        <p:nvSpPr>
          <p:cNvPr id="8" name="Process 7"/>
          <p:cNvSpPr/>
          <p:nvPr/>
        </p:nvSpPr>
        <p:spPr>
          <a:xfrm>
            <a:off x="6092071" y="573601"/>
            <a:ext cx="1845830" cy="43913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 Bio-Engineered</a:t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>Skin Grafts</a:t>
            </a:r>
          </a:p>
        </p:txBody>
      </p:sp>
      <p:sp>
        <p:nvSpPr>
          <p:cNvPr id="9" name="Process 8"/>
          <p:cNvSpPr/>
          <p:nvPr/>
        </p:nvSpPr>
        <p:spPr>
          <a:xfrm>
            <a:off x="3807515" y="300459"/>
            <a:ext cx="2014682" cy="43913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Compression Therapy</a:t>
            </a:r>
          </a:p>
        </p:txBody>
      </p:sp>
      <p:sp>
        <p:nvSpPr>
          <p:cNvPr id="10" name="Process 9"/>
          <p:cNvSpPr/>
          <p:nvPr/>
        </p:nvSpPr>
        <p:spPr>
          <a:xfrm>
            <a:off x="7019753" y="1574778"/>
            <a:ext cx="1845830" cy="45909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Negative Pressure Wound Therapy </a:t>
            </a:r>
          </a:p>
        </p:txBody>
      </p:sp>
      <p:sp>
        <p:nvSpPr>
          <p:cNvPr id="11" name="Process 10"/>
          <p:cNvSpPr/>
          <p:nvPr/>
        </p:nvSpPr>
        <p:spPr>
          <a:xfrm>
            <a:off x="6893039" y="2874310"/>
            <a:ext cx="2016126" cy="43913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Hyperbaric Oxygen Therapy (HBO)</a:t>
            </a:r>
          </a:p>
        </p:txBody>
      </p:sp>
      <p:sp>
        <p:nvSpPr>
          <p:cNvPr id="12" name="Process 11"/>
          <p:cNvSpPr/>
          <p:nvPr/>
        </p:nvSpPr>
        <p:spPr>
          <a:xfrm>
            <a:off x="4953420" y="3218921"/>
            <a:ext cx="2014682" cy="44018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Patient Education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0" y="2316"/>
            <a:ext cx="1073426" cy="5141184"/>
            <a:chOff x="0" y="2316"/>
            <a:chExt cx="1073426" cy="5141184"/>
          </a:xfrm>
        </p:grpSpPr>
        <p:pic>
          <p:nvPicPr>
            <p:cNvPr id="18" name="Picture 17" descr="Text Slide Elem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16"/>
              <a:ext cx="1053700" cy="5141184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254442" y="151075"/>
              <a:ext cx="818984" cy="135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4615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Improved Outcomes Through </a:t>
            </a:r>
            <a:br>
              <a:rPr lang="en-US"/>
            </a:br>
            <a:r>
              <a:rPr lang="en-US"/>
              <a:t>Evidence-Based Clinical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Our pathways...</a:t>
            </a:r>
          </a:p>
          <a:p>
            <a:r>
              <a:rPr lang="en-US" dirty="0"/>
              <a:t>Are fully integrated into our EMR</a:t>
            </a:r>
          </a:p>
          <a:p>
            <a:r>
              <a:rPr lang="en-US" dirty="0"/>
              <a:t>Empower physicians with multiple care options based on the particular and unique needs of each patient</a:t>
            </a:r>
          </a:p>
          <a:p>
            <a:r>
              <a:rPr lang="en-US" dirty="0"/>
              <a:t>Assist physicians with proven pathways when need arises</a:t>
            </a:r>
          </a:p>
          <a:p>
            <a:r>
              <a:rPr lang="en-US" dirty="0"/>
              <a:t>Inform our clinical and educational efforts</a:t>
            </a:r>
          </a:p>
          <a:p>
            <a:r>
              <a:rPr lang="en-US" dirty="0"/>
              <a:t>Utilize nursing and medicine as multidisciplinary team</a:t>
            </a:r>
          </a:p>
          <a:p>
            <a:r>
              <a:rPr lang="en-US" dirty="0"/>
              <a:t>Standardize care across practitioners</a:t>
            </a:r>
          </a:p>
          <a:p>
            <a:r>
              <a:rPr lang="en-US" dirty="0"/>
              <a:t>Reviewed and updated clinical approaches annually</a:t>
            </a:r>
          </a:p>
        </p:txBody>
      </p:sp>
    </p:spTree>
    <p:extLst>
      <p:ext uri="{BB962C8B-B14F-4D97-AF65-F5344CB8AC3E}">
        <p14:creationId xmlns:p14="http://schemas.microsoft.com/office/powerpoint/2010/main" val="251216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Advanced Technologies that Ensure Success – </a:t>
            </a:r>
            <a:br>
              <a:rPr lang="en-US" dirty="0"/>
            </a:br>
            <a:r>
              <a:rPr lang="en-US" dirty="0"/>
              <a:t>WoundDocs</a:t>
            </a:r>
            <a:r>
              <a:rPr lang="en-US" baseline="30000" dirty="0"/>
              <a:t>®</a:t>
            </a:r>
            <a:r>
              <a:rPr lang="en-US" dirty="0"/>
              <a:t> and EMR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HIPAA-compliant electronic medical records system</a:t>
            </a:r>
          </a:p>
          <a:p>
            <a:pPr lvl="1"/>
            <a:r>
              <a:rPr lang="en-US"/>
              <a:t>Manages patient information</a:t>
            </a:r>
          </a:p>
          <a:p>
            <a:pPr lvl="1"/>
            <a:r>
              <a:rPr lang="en-US"/>
              <a:t>Provides integrated scheduling</a:t>
            </a:r>
          </a:p>
          <a:p>
            <a:pPr lvl="1"/>
            <a:r>
              <a:rPr lang="en-US"/>
              <a:t>Tracks patient progress and treatment outcomes</a:t>
            </a:r>
          </a:p>
          <a:p>
            <a:pPr lvl="1"/>
            <a:r>
              <a:rPr lang="en-US"/>
              <a:t>Builds Superbills to support patient charges</a:t>
            </a:r>
          </a:p>
          <a:p>
            <a:r>
              <a:rPr lang="en-US"/>
              <a:t>Interfaces with your systems via encrypted messaging technology for transmitting HL7 Standard patient information</a:t>
            </a:r>
          </a:p>
          <a:p>
            <a:r>
              <a:rPr lang="en-US"/>
              <a:t>Features digital photography, billing and coding guidance, and automated electronic clinical feedback to referring physicians</a:t>
            </a:r>
          </a:p>
          <a:p>
            <a:r>
              <a:rPr lang="en-US"/>
              <a:t>Meets Meaningful Use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Restorix Health – Best-in-Class Clinical Performance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76415316"/>
              </p:ext>
            </p:extLst>
          </p:nvPr>
        </p:nvGraphicFramePr>
        <p:xfrm>
          <a:off x="1161267" y="1576251"/>
          <a:ext cx="8141495" cy="290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Based on Restorix Portfolio Experience - 110+ centers</a:t>
            </a:r>
          </a:p>
        </p:txBody>
      </p:sp>
    </p:spTree>
    <p:extLst>
      <p:ext uri="{BB962C8B-B14F-4D97-AF65-F5344CB8AC3E}">
        <p14:creationId xmlns:p14="http://schemas.microsoft.com/office/powerpoint/2010/main" val="89694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Excellence Through Education – </a:t>
            </a:r>
            <a:br>
              <a:rPr lang="en-US" sz="2400" dirty="0"/>
            </a:br>
            <a:r>
              <a:rPr lang="en-US" sz="2400" dirty="0"/>
              <a:t>Onsite Professional Wound Care and HBO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Introductory courses in  wound care and hyperbaric medicine using onsite and e-learning formats</a:t>
            </a:r>
          </a:p>
          <a:p>
            <a:r>
              <a:rPr lang="en-US" dirty="0"/>
              <a:t>Hyperbaric Medicine</a:t>
            </a:r>
          </a:p>
          <a:p>
            <a:pPr lvl="1"/>
            <a:r>
              <a:rPr lang="en-US" dirty="0"/>
              <a:t>40.5 hours AMA PRA Category 1 CME for physicians</a:t>
            </a:r>
          </a:p>
          <a:p>
            <a:pPr lvl="1"/>
            <a:r>
              <a:rPr lang="en-US" dirty="0"/>
              <a:t>40 contact hours by the Florida Board of Nursing</a:t>
            </a:r>
          </a:p>
          <a:p>
            <a:r>
              <a:rPr lang="en-US" dirty="0"/>
              <a:t>Wound Care</a:t>
            </a:r>
          </a:p>
          <a:p>
            <a:pPr lvl="1"/>
            <a:r>
              <a:rPr lang="en-US" dirty="0"/>
              <a:t>Skin and Wound Management Course</a:t>
            </a:r>
            <a:r>
              <a:rPr lang="en-US" baseline="30000" dirty="0"/>
              <a:t>®</a:t>
            </a:r>
            <a:r>
              <a:rPr lang="en-US" dirty="0"/>
              <a:t> is approved by the National Alliance of Wound Care</a:t>
            </a:r>
            <a:r>
              <a:rPr lang="en-US" baseline="30000" dirty="0"/>
              <a:t>®</a:t>
            </a:r>
            <a:r>
              <a:rPr lang="en-US" dirty="0"/>
              <a:t> Credentialing Board (NAWCCB) –The Credentialing Arm of the NAWC</a:t>
            </a:r>
            <a:r>
              <a:rPr lang="en-US" baseline="30000" dirty="0"/>
              <a:t>®</a:t>
            </a:r>
            <a:r>
              <a:rPr lang="en-US" dirty="0"/>
              <a:t> for WCC Certification</a:t>
            </a:r>
          </a:p>
          <a:p>
            <a:pPr lvl="1"/>
            <a:r>
              <a:rPr lang="en-US" dirty="0"/>
              <a:t>Physicians — 22.75 Elective Credits (This activity has been reviewed and is acceptable for up to 22.75 Elective Credits by the American Academy of Family Physicians.)</a:t>
            </a:r>
          </a:p>
          <a:p>
            <a:pPr lvl="1"/>
            <a:r>
              <a:rPr lang="en-US" dirty="0"/>
              <a:t>Nurses — approved for 22.75 contact hours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http://www.healthecareers.com/emp_banner/emp_logo/CHS%20Physici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0" b="38672"/>
          <a:stretch/>
        </p:blipFill>
        <p:spPr bwMode="auto">
          <a:xfrm>
            <a:off x="6185230" y="1710729"/>
            <a:ext cx="1227374" cy="2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Partner of Choice to Hospitals</a:t>
            </a:r>
            <a:br>
              <a:rPr lang="en-US" dirty="0"/>
            </a:br>
            <a:r>
              <a:rPr lang="en-US" sz="2200" dirty="0"/>
              <a:t>“Turnkey” Solutions: 98% Contract Retention Rate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265182" y="1458873"/>
            <a:ext cx="5123144" cy="2626322"/>
          </a:xfrm>
        </p:spPr>
        <p:txBody>
          <a:bodyPr/>
          <a:lstStyle/>
          <a:p>
            <a:r>
              <a:rPr lang="en-US" sz="1100" dirty="0"/>
              <a:t>Partnering with RestorixHealth drives substantial benefits to hospitals</a:t>
            </a:r>
          </a:p>
          <a:p>
            <a:pPr lvl="1"/>
            <a:r>
              <a:rPr lang="en-US" sz="1000" dirty="0"/>
              <a:t>Specialized value-added service line to attract patients</a:t>
            </a:r>
          </a:p>
          <a:p>
            <a:pPr lvl="1"/>
            <a:r>
              <a:rPr lang="en-US" sz="1000" dirty="0"/>
              <a:t>“Capture” a patient base that are heavy users of hospital services</a:t>
            </a:r>
          </a:p>
          <a:p>
            <a:pPr lvl="1"/>
            <a:r>
              <a:rPr lang="en-US" sz="1000" dirty="0"/>
              <a:t>Prevent patient “leakage” away from the hospital</a:t>
            </a:r>
          </a:p>
          <a:p>
            <a:pPr lvl="1"/>
            <a:r>
              <a:rPr lang="en-US" sz="1000" dirty="0"/>
              <a:t>Treatment of chronic wounds drives additional ancillary revenues from diagnostic imaging, surgery and labs</a:t>
            </a:r>
          </a:p>
          <a:p>
            <a:pPr lvl="0"/>
            <a:r>
              <a:rPr lang="en-US" sz="1100" dirty="0"/>
              <a:t>Only wound care service provider to offer a truly “turnkey” solution</a:t>
            </a:r>
          </a:p>
          <a:p>
            <a:pPr lvl="1"/>
            <a:r>
              <a:rPr lang="en-US" sz="1000" dirty="0"/>
              <a:t>Dedicated implementation team manages build-out of new center from </a:t>
            </a:r>
            <a:br>
              <a:rPr lang="en-US" sz="1000" dirty="0"/>
            </a:br>
            <a:r>
              <a:rPr lang="en-US" sz="1000" dirty="0"/>
              <a:t>start-to-finish</a:t>
            </a:r>
          </a:p>
          <a:p>
            <a:pPr lvl="1"/>
            <a:r>
              <a:rPr lang="en-US" sz="1000" dirty="0"/>
              <a:t>Finances all tenant improvements and equipment</a:t>
            </a:r>
          </a:p>
          <a:p>
            <a:pPr lvl="1"/>
            <a:r>
              <a:rPr lang="en-US" sz="1000" dirty="0"/>
              <a:t>Employs all non-physician staff</a:t>
            </a:r>
          </a:p>
          <a:p>
            <a:pPr lvl="1"/>
            <a:r>
              <a:rPr lang="en-US" sz="1000" dirty="0"/>
              <a:t>Marketing solutions to drive patient volume</a:t>
            </a:r>
          </a:p>
          <a:p>
            <a:pPr lvl="1"/>
            <a:r>
              <a:rPr lang="en-US" sz="1000" dirty="0"/>
              <a:t>Education and training</a:t>
            </a:r>
          </a:p>
          <a:p>
            <a:r>
              <a:rPr lang="en-US" sz="1100" dirty="0"/>
              <a:t>Established partnerships with Blue Chip Systems</a:t>
            </a:r>
          </a:p>
          <a:p>
            <a:pPr lvl="1"/>
            <a:r>
              <a:rPr lang="en-US" sz="1000" dirty="0"/>
              <a:t>Track record of leveraging initial single-site wound care centers into multi-site system-wide relationships</a:t>
            </a:r>
          </a:p>
          <a:p>
            <a:pPr lvl="1"/>
            <a:r>
              <a:rPr lang="en-US" sz="1000" dirty="0"/>
              <a:t>Exclusive provider of outsourced wound care services to several major systems</a:t>
            </a:r>
          </a:p>
          <a:p>
            <a:pPr lvl="1"/>
            <a:r>
              <a:rPr lang="en-US" sz="1000" dirty="0"/>
              <a:t>Growing number of master services agreements in place</a:t>
            </a:r>
          </a:p>
          <a:p>
            <a:endParaRPr lang="en-US" sz="1100" dirty="0"/>
          </a:p>
        </p:txBody>
      </p:sp>
      <p:pic>
        <p:nvPicPr>
          <p:cNvPr id="6" name="Picture 12" descr="http://ww1.prweb.com/prfiles/2012/10/17/10025129/Trinity%20Health%20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1"/>
          <a:stretch/>
        </p:blipFill>
        <p:spPr bwMode="auto">
          <a:xfrm>
            <a:off x="7606530" y="1772084"/>
            <a:ext cx="1094017" cy="1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blogs-images.forbes.com/stephenwunker/files/2012/12/Ascension-Heal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262" y="2648565"/>
            <a:ext cx="895192" cy="2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forbes.com/media/lists/companies/tenet-healthcare_200x2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5" b="25064"/>
          <a:stretch/>
        </p:blipFill>
        <p:spPr bwMode="auto">
          <a:xfrm>
            <a:off x="7747431" y="2543550"/>
            <a:ext cx="756397" cy="3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payments.cboss.com/clients/App_Themes/RobertWoodJohnsonUniversityHospital/header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17" y="3047891"/>
            <a:ext cx="1512790" cy="2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upload.wikimedia.org/wikipedia/en/9/9e/Dignity_health_logo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5"/>
          <a:stretch/>
        </p:blipFill>
        <p:spPr bwMode="auto">
          <a:xfrm>
            <a:off x="7473360" y="3574403"/>
            <a:ext cx="1113164" cy="2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workforschool.files.wordpress.com/2010/09/upm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57" y="2146804"/>
            <a:ext cx="1687886" cy="2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www.chsli.org/sites/all/themes/chs/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05" y="3476384"/>
            <a:ext cx="1055224" cy="4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3" y="2626322"/>
            <a:ext cx="806824" cy="2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899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Excellence Through Education – </a:t>
            </a:r>
            <a:br>
              <a:rPr lang="en-US"/>
            </a:br>
            <a:r>
              <a:rPr lang="en-US"/>
              <a:t>Continuing Education for Physicians, Staff and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Area VP of Operations, Regional Director and Program Director are responsible for face-to-face professional and community education initiatives within your service area and hospital based departments and employees</a:t>
            </a:r>
          </a:p>
          <a:p>
            <a:pPr lvl="1"/>
            <a:r>
              <a:rPr lang="en-US" dirty="0"/>
              <a:t>Onsite educational dinners</a:t>
            </a:r>
          </a:p>
          <a:p>
            <a:pPr lvl="1"/>
            <a:r>
              <a:rPr lang="en-US" dirty="0"/>
              <a:t>Department and employee Lunch-n-Learns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Monthly round table discussions</a:t>
            </a:r>
          </a:p>
          <a:p>
            <a:pPr lvl="1"/>
            <a:r>
              <a:rPr lang="en-US" dirty="0"/>
              <a:t>Onsite advanced wound care technology seminars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1268" y="3793067"/>
            <a:ext cx="7355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F6F19"/>
                </a:solidFill>
                <a:latin typeface="Times New Roman" pitchFamily="18" charset="0"/>
                <a:cs typeface="Times New Roman" pitchFamily="18" charset="0"/>
              </a:rPr>
              <a:t>Supported by RestorixHealth’s CMO, physicians,  corporate marketing team and regional clinical team </a:t>
            </a:r>
          </a:p>
        </p:txBody>
      </p:sp>
    </p:spTree>
    <p:extLst>
      <p:ext uri="{BB962C8B-B14F-4D97-AF65-F5344CB8AC3E}">
        <p14:creationId xmlns:p14="http://schemas.microsoft.com/office/powerpoint/2010/main" val="428204540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Clinical indicator report </a:t>
            </a:r>
          </a:p>
          <a:p>
            <a:r>
              <a:rPr lang="en-US"/>
              <a:t>Clinical practice pathways monitoring</a:t>
            </a:r>
          </a:p>
          <a:p>
            <a:r>
              <a:rPr lang="en-US"/>
              <a:t>Super-bill reconciliation</a:t>
            </a:r>
          </a:p>
          <a:p>
            <a:r>
              <a:rPr lang="en-US"/>
              <a:t>Hand-washing oversight</a:t>
            </a:r>
          </a:p>
          <a:p>
            <a:r>
              <a:rPr lang="en-US"/>
              <a:t>Wound care record review</a:t>
            </a:r>
          </a:p>
          <a:p>
            <a:r>
              <a:rPr lang="en-US"/>
              <a:t>Hyperbaric oxygen record review</a:t>
            </a:r>
          </a:p>
          <a:p>
            <a:r>
              <a:rPr lang="en-US"/>
              <a:t>Duration of wounds (case management)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Improvement and Quality Indicators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Patient satisfaction</a:t>
            </a:r>
          </a:p>
          <a:p>
            <a:r>
              <a:rPr lang="en-US" dirty="0"/>
              <a:t>Referring physician satisfaction</a:t>
            </a:r>
          </a:p>
          <a:p>
            <a:r>
              <a:rPr lang="en-US" dirty="0"/>
              <a:t>TJC (The Joint Commission) readiness checklist</a:t>
            </a:r>
          </a:p>
          <a:p>
            <a:r>
              <a:rPr lang="en-US" dirty="0"/>
              <a:t>Sentinel event reporting</a:t>
            </a:r>
          </a:p>
          <a:p>
            <a:r>
              <a:rPr lang="en-US" dirty="0"/>
              <a:t>Hyperbaric chamber safety</a:t>
            </a:r>
          </a:p>
          <a:p>
            <a:r>
              <a:rPr lang="en-US" dirty="0"/>
              <a:t>Fire drill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6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Amputation Prevention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3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8264" y="4460685"/>
            <a:ext cx="4659406" cy="342900"/>
          </a:xfrm>
          <a:prstGeom prst="rect">
            <a:avLst/>
          </a:prstGeom>
          <a:solidFill>
            <a:srgbClr val="DCE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 Preservation /  Cost Reduction / Quality of Live Improvement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152123"/>
            <a:ext cx="7355672" cy="699272"/>
          </a:xfrm>
        </p:spPr>
        <p:txBody>
          <a:bodyPr/>
          <a:lstStyle/>
          <a:p>
            <a:r>
              <a:rPr lang="en-US" dirty="0"/>
              <a:t>Amputation Prevention Center Strategy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1146175" y="905952"/>
            <a:ext cx="7355672" cy="2626322"/>
          </a:xfrm>
        </p:spPr>
        <p:txBody>
          <a:bodyPr/>
          <a:lstStyle/>
          <a:p>
            <a:r>
              <a:rPr lang="en-US" dirty="0"/>
              <a:t>In late 2014, </a:t>
            </a:r>
            <a:r>
              <a:rPr lang="en-US" dirty="0" err="1"/>
              <a:t>Restorix</a:t>
            </a:r>
            <a:r>
              <a:rPr lang="en-US" dirty="0"/>
              <a:t> formalized the strategy for Amputation Prevention Centers of America</a:t>
            </a:r>
            <a:r>
              <a:rPr lang="en-US" baseline="30000" dirty="0"/>
              <a:t>®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Leverage expertise in wound care to combat a costly and deadly problem</a:t>
            </a:r>
          </a:p>
          <a:p>
            <a:r>
              <a:rPr lang="en-US" dirty="0"/>
              <a:t>Multi-disciplinary team of physician coordinating care</a:t>
            </a:r>
          </a:p>
          <a:p>
            <a:pPr lvl="1"/>
            <a:r>
              <a:rPr lang="en-US" dirty="0"/>
              <a:t>Core team: vascular surgeons, surgically trained podiatrists and </a:t>
            </a:r>
            <a:r>
              <a:rPr lang="en-US" dirty="0" err="1"/>
              <a:t>diabetologists</a:t>
            </a:r>
            <a:endParaRPr lang="en-US" dirty="0"/>
          </a:p>
          <a:p>
            <a:pPr lvl="1"/>
            <a:r>
              <a:rPr lang="en-US" dirty="0"/>
              <a:t>Consultative team: orthopedists, cardiologists, nephrologists, neurologists</a:t>
            </a:r>
          </a:p>
          <a:p>
            <a:r>
              <a:rPr lang="en-US" dirty="0"/>
              <a:t>Average of 3 procedures to stave off major amputation </a:t>
            </a:r>
          </a:p>
          <a:p>
            <a:pPr lvl="1"/>
            <a:r>
              <a:rPr lang="en-US" dirty="0"/>
              <a:t>Debridement</a:t>
            </a:r>
          </a:p>
          <a:p>
            <a:pPr lvl="1"/>
            <a:r>
              <a:rPr lang="en-US" dirty="0"/>
              <a:t>Vascular bypass to redirect blood flow</a:t>
            </a:r>
          </a:p>
          <a:p>
            <a:pPr lvl="1"/>
            <a:r>
              <a:rPr lang="en-US" dirty="0"/>
              <a:t>Bone restructuring 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1568264" y="3532274"/>
            <a:ext cx="1442197" cy="928411"/>
          </a:xfrm>
          <a:prstGeom prst="downArrowCallout">
            <a:avLst/>
          </a:prstGeom>
          <a:solidFill>
            <a:srgbClr val="4E6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Wound Care Treatment + Surgical Services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3176868" y="3532274"/>
            <a:ext cx="1442197" cy="928411"/>
          </a:xfrm>
          <a:prstGeom prst="downArrowCallout">
            <a:avLst/>
          </a:prstGeom>
          <a:solidFill>
            <a:srgbClr val="4E6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Multi-disciplinary Team of Physicians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4785473" y="3532274"/>
            <a:ext cx="1442197" cy="928411"/>
          </a:xfrm>
          <a:prstGeom prst="downArrowCallout">
            <a:avLst/>
          </a:prstGeom>
          <a:solidFill>
            <a:srgbClr val="4E6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Integrated Procedures</a:t>
            </a:r>
          </a:p>
        </p:txBody>
      </p:sp>
    </p:spTree>
    <p:extLst>
      <p:ext uri="{BB962C8B-B14F-4D97-AF65-F5344CB8AC3E}">
        <p14:creationId xmlns:p14="http://schemas.microsoft.com/office/powerpoint/2010/main" val="118677774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rved Right Arrow 35"/>
          <p:cNvSpPr/>
          <p:nvPr/>
        </p:nvSpPr>
        <p:spPr>
          <a:xfrm flipH="1">
            <a:off x="5831809" y="1773524"/>
            <a:ext cx="659218" cy="920333"/>
          </a:xfrm>
          <a:prstGeom prst="curved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>
            <a:off x="2014939" y="1763685"/>
            <a:ext cx="659218" cy="920333"/>
          </a:xfrm>
          <a:prstGeom prst="curved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156" y="305425"/>
            <a:ext cx="7355672" cy="699272"/>
          </a:xfrm>
        </p:spPr>
        <p:txBody>
          <a:bodyPr/>
          <a:lstStyle/>
          <a:p>
            <a:r>
              <a:rPr lang="en-US" dirty="0"/>
              <a:t>Amputation Prevention Center Strategy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1293444" y="3039636"/>
            <a:ext cx="7332380" cy="1736938"/>
          </a:xfrm>
        </p:spPr>
        <p:txBody>
          <a:bodyPr/>
          <a:lstStyle/>
          <a:p>
            <a:r>
              <a:rPr lang="en-US" sz="1400" dirty="0"/>
              <a:t>Bolt-on offering to existing comprehensive wound care centers that have the patient volume and acuity as well as specialized physicians to support the strategy</a:t>
            </a:r>
          </a:p>
          <a:p>
            <a:pPr marL="239876" lvl="1" indent="0">
              <a:buNone/>
            </a:pPr>
            <a:endParaRPr lang="en-US" sz="1100" dirty="0"/>
          </a:p>
          <a:p>
            <a:r>
              <a:rPr lang="en-US" sz="1400" dirty="0"/>
              <a:t>De novo  opportunity for 500 identified hospitals in major markets</a:t>
            </a:r>
          </a:p>
          <a:p>
            <a:pPr lvl="1"/>
            <a:r>
              <a:rPr lang="en-US" sz="1100" dirty="0"/>
              <a:t>Ability to draw patients from tertiary markets</a:t>
            </a:r>
          </a:p>
          <a:p>
            <a:pPr lvl="1"/>
            <a:r>
              <a:rPr lang="en-US" sz="1100" dirty="0"/>
              <a:t>Contiguous to exiting RestorixHealth wound care centers to create a “hub and spoke” footprint</a:t>
            </a:r>
          </a:p>
          <a:p>
            <a:pPr lvl="2"/>
            <a:r>
              <a:rPr lang="en-US" sz="1100" dirty="0"/>
              <a:t>Works well integrated Delivery Systems – Hub and Spoke model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93444" y="1158995"/>
            <a:ext cx="2798064" cy="1081106"/>
            <a:chOff x="1601788" y="1073412"/>
            <a:chExt cx="2798064" cy="1081106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1788" y="1337340"/>
              <a:ext cx="2798064" cy="817178"/>
            </a:xfrm>
            <a:prstGeom prst="rect">
              <a:avLst/>
            </a:prstGeom>
            <a:solidFill>
              <a:srgbClr val="DCE2D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54347" tIns="27173" rIns="54347" bIns="27173" anchor="t" anchorCtr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9pPr>
            </a:lstStyle>
            <a:p>
              <a:pPr marL="73543" indent="-7354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</a:rPr>
                <a:t>Decreased major amputation rates </a:t>
              </a:r>
            </a:p>
            <a:p>
              <a:pPr marL="73543" indent="-7354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</a:rPr>
                <a:t>Decreased healthcare costs</a:t>
              </a:r>
            </a:p>
            <a:p>
              <a:pPr marL="73543" indent="-7354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</a:rPr>
                <a:t>Increased stickiness with hospital contracting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1788" y="1073412"/>
              <a:ext cx="2798064" cy="249072"/>
            </a:xfrm>
            <a:prstGeom prst="rect">
              <a:avLst/>
            </a:prstGeom>
            <a:solidFill>
              <a:srgbClr val="4E6E1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711" rIns="0" bIns="33711" rtlCol="0" anchor="ctr"/>
            <a:lstStyle/>
            <a:p>
              <a:pPr algn="ctr"/>
              <a:r>
                <a:rPr lang="en-US" sz="105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 to </a:t>
              </a:r>
              <a:r>
                <a:rPr lang="en-US" sz="1059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Payors</a:t>
              </a:r>
              <a:endParaRPr lang="en-US" sz="1059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34189" y="1158995"/>
            <a:ext cx="2799748" cy="1081106"/>
            <a:chOff x="4742533" y="1073412"/>
            <a:chExt cx="2799748" cy="1081106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42533" y="1337340"/>
              <a:ext cx="2799748" cy="817178"/>
            </a:xfrm>
            <a:prstGeom prst="rect">
              <a:avLst/>
            </a:prstGeom>
            <a:solidFill>
              <a:srgbClr val="DCE2D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54347" tIns="27173" rIns="54347" bIns="27173" anchor="t" anchorCtr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itchFamily="34" charset="0"/>
                </a:defRPr>
              </a:lvl9pPr>
            </a:lstStyle>
            <a:p>
              <a:pPr marL="73543" indent="-7354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</a:rPr>
                <a:t>Increased surgical volumes</a:t>
              </a:r>
            </a:p>
            <a:p>
              <a:pPr marL="73543" indent="-7354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</a:rPr>
                <a:t>Increase in referrals to other service lines</a:t>
              </a:r>
            </a:p>
            <a:p>
              <a:pPr marL="229032" lvl="1" indent="-114517">
                <a:buClr>
                  <a:srgbClr val="4E6E17"/>
                </a:buClr>
                <a:buFont typeface="Courier New" panose="02070309020205020404" pitchFamily="49" charset="0"/>
                <a:buChar char="―"/>
              </a:pPr>
              <a:r>
                <a:rPr lang="en-US" sz="1000" dirty="0">
                  <a:latin typeface="Arial" panose="020B0604020202020204" pitchFamily="34" charset="0"/>
                </a:rPr>
                <a:t>Cardiology and plastics</a:t>
              </a:r>
            </a:p>
            <a:p>
              <a:pPr marL="73543" indent="-7354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</a:rPr>
                <a:t>Differentiated value-added service that attracts patients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42533" y="1073412"/>
              <a:ext cx="2799748" cy="249072"/>
            </a:xfrm>
            <a:prstGeom prst="rect">
              <a:avLst/>
            </a:prstGeom>
            <a:solidFill>
              <a:srgbClr val="4E6E1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711" rIns="0" bIns="33711" rtlCol="0" anchor="ctr"/>
            <a:lstStyle/>
            <a:p>
              <a:pPr algn="ctr"/>
              <a:r>
                <a:rPr lang="en-US" sz="105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 to Hospital Partner</a:t>
              </a:r>
              <a:endParaRPr lang="en-US" sz="1059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13" y="2391411"/>
            <a:ext cx="2857500" cy="466725"/>
          </a:xfrm>
          <a:prstGeom prst="rect">
            <a:avLst/>
          </a:prstGeom>
        </p:spPr>
      </p:pic>
      <p:sp>
        <p:nvSpPr>
          <p:cNvPr id="34" name="Content Placeholder 3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7527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No Other Partner Compares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Exclusive Advantages + Exceptional Outcomes</a:t>
            </a:r>
          </a:p>
        </p:txBody>
      </p:sp>
    </p:spTree>
    <p:extLst>
      <p:ext uri="{BB962C8B-B14F-4D97-AF65-F5344CB8AC3E}">
        <p14:creationId xmlns:p14="http://schemas.microsoft.com/office/powerpoint/2010/main" val="1961942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38" y="280064"/>
            <a:ext cx="7355672" cy="699272"/>
          </a:xfrm>
        </p:spPr>
        <p:txBody>
          <a:bodyPr/>
          <a:lstStyle/>
          <a:p>
            <a:r>
              <a:rPr lang="en-US" dirty="0"/>
              <a:t>RestorixHealth Partner Advantages</a:t>
            </a:r>
          </a:p>
        </p:txBody>
      </p:sp>
      <p:pic>
        <p:nvPicPr>
          <p:cNvPr id="10" name="Content Placeholder 7" descr="012_DrConsultation_023.jpg"/>
          <p:cNvPicPr>
            <a:picLocks noChangeAspect="1"/>
          </p:cNvPicPr>
          <p:nvPr/>
        </p:nvPicPr>
        <p:blipFill rotWithShape="1">
          <a:blip r:embed="rId3" cstate="screen"/>
          <a:srcRect b="-3038"/>
          <a:stretch/>
        </p:blipFill>
        <p:spPr>
          <a:xfrm>
            <a:off x="6638511" y="1273076"/>
            <a:ext cx="2108716" cy="2813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85418" y="1287581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Extensive Support Network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4972" y="1287581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Comprehensive Approach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4972" y="2048668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Standardized Care Practices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23797" y="1287581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Quality and Performance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23797" y="2048668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Polices and Procedures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85418" y="2761112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Wound-Specific EMR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3797" y="2761112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Onsite Training </a:t>
            </a:r>
          </a:p>
          <a:p>
            <a:pPr algn="ctr"/>
            <a:r>
              <a:rPr lang="en-US" sz="1200" b="1" dirty="0">
                <a:latin typeface="+mj-lt"/>
              </a:rPr>
              <a:t>and Education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24972" y="3529075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Revenue Cycle Partnership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4972" y="2761112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Marketing/Referral Development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85418" y="3529075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Outstanding Patient Outcomes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85418" y="2048668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Improving Best Practices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23797" y="3529075"/>
            <a:ext cx="1660849" cy="4540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+mj-lt"/>
              </a:rPr>
              <a:t>Vested Business Partner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0"/>
          </p:nvPr>
        </p:nvSpPr>
        <p:spPr>
          <a:xfrm>
            <a:off x="916939" y="4180075"/>
            <a:ext cx="5567708" cy="425544"/>
          </a:xfrm>
          <a:solidFill>
            <a:srgbClr val="4F6F19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No One Does More for  Your Success! </a:t>
            </a:r>
          </a:p>
        </p:txBody>
      </p:sp>
    </p:spTree>
    <p:extLst>
      <p:ext uri="{BB962C8B-B14F-4D97-AF65-F5344CB8AC3E}">
        <p14:creationId xmlns:p14="http://schemas.microsoft.com/office/powerpoint/2010/main" val="272017107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490" y="674838"/>
            <a:ext cx="2432644" cy="149510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The RestorixHealth Difference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029" y="901337"/>
            <a:ext cx="5520684" cy="3219394"/>
            <a:chOff x="1295957" y="611803"/>
            <a:chExt cx="5269756" cy="3508928"/>
          </a:xfrm>
        </p:grpSpPr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64049" y="611803"/>
              <a:ext cx="1909903" cy="240577"/>
            </a:xfrm>
            <a:prstGeom prst="rect">
              <a:avLst/>
            </a:prstGeom>
            <a:solidFill>
              <a:srgbClr val="4E6E17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RestorixHealth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654844" y="611803"/>
              <a:ext cx="1894144" cy="240577"/>
            </a:xfrm>
            <a:prstGeom prst="rect">
              <a:avLst/>
            </a:prstGeom>
            <a:solidFill>
              <a:srgbClr val="4E6E17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Competitors</a:t>
              </a: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2664027" y="910323"/>
              <a:ext cx="1909903" cy="526086"/>
            </a:xfrm>
            <a:prstGeom prst="rect">
              <a:avLst/>
            </a:prstGeom>
            <a:solidFill>
              <a:srgbClr val="DCE2D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Flexible fee structures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Preference for revenue share</a:t>
              </a: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4652630" y="931543"/>
              <a:ext cx="1909903" cy="526086"/>
            </a:xfrm>
            <a:prstGeom prst="rect">
              <a:avLst/>
            </a:prstGeom>
            <a:solidFill>
              <a:srgbClr val="DCE2D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Monthly management fee</a:t>
              </a: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2664384" y="1507846"/>
              <a:ext cx="1909903" cy="1001325"/>
            </a:xfrm>
            <a:prstGeom prst="rect">
              <a:avLst/>
            </a:prstGeom>
            <a:solidFill>
              <a:srgbClr val="DCE2D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Program director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Clinical director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Registered nurses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Hyperbaric technicians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Front desk staff</a:t>
              </a: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4652630" y="1484821"/>
              <a:ext cx="1909903" cy="1001325"/>
            </a:xfrm>
            <a:prstGeom prst="rect">
              <a:avLst/>
            </a:prstGeom>
            <a:solidFill>
              <a:srgbClr val="DCE2D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Program director</a:t>
              </a:r>
            </a:p>
            <a:p>
              <a:pPr algn="ctr"/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2667564" y="2558405"/>
              <a:ext cx="1909903" cy="1021357"/>
            </a:xfrm>
            <a:prstGeom prst="rect">
              <a:avLst/>
            </a:prstGeom>
            <a:solidFill>
              <a:srgbClr val="DCE2D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Field-based resources: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Marketing to drive patients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Clinical oversight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Operations oversight</a:t>
              </a:r>
            </a:p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RCM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support</a:t>
              </a:r>
            </a:p>
          </p:txBody>
        </p:sp>
        <p:sp>
          <p:nvSpPr>
            <p:cNvPr id="69" name="Rectangle 11"/>
            <p:cNvSpPr>
              <a:spLocks noChangeArrowheads="1"/>
            </p:cNvSpPr>
            <p:nvPr/>
          </p:nvSpPr>
          <p:spPr bwMode="auto">
            <a:xfrm>
              <a:off x="4655810" y="2561257"/>
              <a:ext cx="1909903" cy="1021357"/>
            </a:xfrm>
            <a:prstGeom prst="rect">
              <a:avLst/>
            </a:prstGeom>
            <a:solidFill>
              <a:srgbClr val="DCE2D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Centralized</a:t>
              </a:r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2667563" y="3643703"/>
              <a:ext cx="1909903" cy="474176"/>
            </a:xfrm>
            <a:prstGeom prst="rect">
              <a:avLst/>
            </a:prstGeom>
            <a:solidFill>
              <a:srgbClr val="DCE2D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98% over last 2 years</a:t>
              </a:r>
            </a:p>
          </p:txBody>
        </p:sp>
        <p:sp>
          <p:nvSpPr>
            <p:cNvPr id="74" name="Rectangle 11"/>
            <p:cNvSpPr>
              <a:spLocks noChangeArrowheads="1"/>
            </p:cNvSpPr>
            <p:nvPr/>
          </p:nvSpPr>
          <p:spPr bwMode="auto">
            <a:xfrm>
              <a:off x="4655809" y="3646555"/>
              <a:ext cx="1909903" cy="474176"/>
            </a:xfrm>
            <a:prstGeom prst="rect">
              <a:avLst/>
            </a:prstGeom>
            <a:solidFill>
              <a:srgbClr val="DCE2D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112713" indent="-112713">
                <a:buClr>
                  <a:srgbClr val="4E6E17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Annual “churn” of ~15%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95957" y="1000889"/>
              <a:ext cx="1318899" cy="3083139"/>
              <a:chOff x="3048481" y="809498"/>
              <a:chExt cx="1692888" cy="3083139"/>
            </a:xfrm>
          </p:grpSpPr>
          <p:sp>
            <p:nvSpPr>
              <p:cNvPr id="8" name="Pentagon 7"/>
              <p:cNvSpPr/>
              <p:nvPr/>
            </p:nvSpPr>
            <p:spPr>
              <a:xfrm>
                <a:off x="3048481" y="809498"/>
                <a:ext cx="1662839" cy="388924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Hospital Contracts</a:t>
                </a:r>
              </a:p>
            </p:txBody>
          </p:sp>
          <p:sp>
            <p:nvSpPr>
              <p:cNvPr id="88" name="Pentagon 87"/>
              <p:cNvSpPr/>
              <p:nvPr/>
            </p:nvSpPr>
            <p:spPr>
              <a:xfrm>
                <a:off x="3055684" y="1565895"/>
                <a:ext cx="1662839" cy="388924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Employed Staff</a:t>
                </a:r>
              </a:p>
            </p:txBody>
          </p:sp>
          <p:sp>
            <p:nvSpPr>
              <p:cNvPr id="89" name="Pentagon 88"/>
              <p:cNvSpPr/>
              <p:nvPr/>
            </p:nvSpPr>
            <p:spPr>
              <a:xfrm>
                <a:off x="3062888" y="2682402"/>
                <a:ext cx="1662839" cy="388924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Center Oversight</a:t>
                </a:r>
              </a:p>
            </p:txBody>
          </p:sp>
          <p:sp>
            <p:nvSpPr>
              <p:cNvPr id="90" name="Pentagon 89"/>
              <p:cNvSpPr/>
              <p:nvPr/>
            </p:nvSpPr>
            <p:spPr>
              <a:xfrm>
                <a:off x="3078530" y="3503713"/>
                <a:ext cx="1662839" cy="388924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2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Contract Retention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42898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losing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b="15276"/>
          <a:stretch>
            <a:fillRect/>
          </a:stretch>
        </p:blipFill>
        <p:spPr>
          <a:xfrm>
            <a:off x="1307617" y="332248"/>
            <a:ext cx="7431075" cy="4467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35" y="212536"/>
            <a:ext cx="7355672" cy="699272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1" dirty="0"/>
              <a:t>Final Points to Remember</a:t>
            </a:r>
          </a:p>
        </p:txBody>
      </p:sp>
      <p:sp>
        <p:nvSpPr>
          <p:cNvPr id="5" name="Process 4"/>
          <p:cNvSpPr/>
          <p:nvPr/>
        </p:nvSpPr>
        <p:spPr>
          <a:xfrm>
            <a:off x="2076383" y="1981293"/>
            <a:ext cx="2142288" cy="73364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Project </a:t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Capitalization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cess 5"/>
          <p:cNvSpPr/>
          <p:nvPr/>
        </p:nvSpPr>
        <p:spPr>
          <a:xfrm>
            <a:off x="2230477" y="3455440"/>
            <a:ext cx="1809750" cy="68157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Convenient </a:t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Onsite Training</a:t>
            </a:r>
          </a:p>
        </p:txBody>
      </p:sp>
      <p:sp>
        <p:nvSpPr>
          <p:cNvPr id="7" name="Process 6"/>
          <p:cNvSpPr/>
          <p:nvPr/>
        </p:nvSpPr>
        <p:spPr>
          <a:xfrm>
            <a:off x="5753088" y="909581"/>
            <a:ext cx="1965545" cy="54773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Exceptional </a:t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Clinical Outcomes</a:t>
            </a:r>
          </a:p>
        </p:txBody>
      </p:sp>
      <p:sp>
        <p:nvSpPr>
          <p:cNvPr id="8" name="Process 7"/>
          <p:cNvSpPr/>
          <p:nvPr/>
        </p:nvSpPr>
        <p:spPr>
          <a:xfrm>
            <a:off x="7129724" y="2309885"/>
            <a:ext cx="1809750" cy="81009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54" tIns="36627" rIns="73254" bIns="36627" anchor="ctr"/>
          <a:lstStyle/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Comprehensive </a:t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Revenue Cycle Management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4151" y="4518060"/>
            <a:ext cx="6515100" cy="437289"/>
          </a:xfrm>
          <a:prstGeom prst="rect">
            <a:avLst/>
          </a:prstGeom>
          <a:solidFill>
            <a:srgbClr val="4F6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No One Does More for  Your Success than RestorixHealth!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124774"/>
            <a:ext cx="1499692" cy="3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72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Demand for Comprehensive Wound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ym typeface="Helvetica Neue Light" charset="0"/>
              </a:rPr>
              <a:t>The Elderly + The Diabetic + The Obese</a:t>
            </a:r>
            <a:endParaRPr lang="en-US" dirty="0"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270313"/>
              </p:ext>
            </p:extLst>
          </p:nvPr>
        </p:nvGraphicFramePr>
        <p:xfrm>
          <a:off x="1531285" y="3197220"/>
          <a:ext cx="2097741" cy="162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600" dirty="0"/>
              <a:t>Sources: CDC, American Association for Diabetes, American Heart Association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408612"/>
            <a:ext cx="7355672" cy="699272"/>
          </a:xfrm>
        </p:spPr>
        <p:txBody>
          <a:bodyPr>
            <a:normAutofit fontScale="90000"/>
          </a:bodyPr>
          <a:lstStyle/>
          <a:p>
            <a:r>
              <a:rPr lang="en-US" dirty="0"/>
              <a:t>Compelling Industry Fundamentals</a:t>
            </a:r>
            <a:br>
              <a:rPr lang="en-US" dirty="0"/>
            </a:br>
            <a:r>
              <a:rPr lang="en-US" sz="2200" dirty="0"/>
              <a:t>Chronic Wounds Cost the U.S. an Estimated $25 Billion per Year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3392" y="3016154"/>
            <a:ext cx="1950663" cy="198435"/>
          </a:xfrm>
          <a:prstGeom prst="rect">
            <a:avLst/>
          </a:prstGeom>
          <a:solidFill>
            <a:srgbClr val="4E6E17"/>
          </a:solidFill>
        </p:spPr>
        <p:txBody>
          <a:bodyPr wrap="square" lIns="67422" tIns="33711" rIns="67422" bIns="33711" rtlCol="0" anchor="ctr" anchorCtr="0">
            <a:noAutofit/>
          </a:bodyPr>
          <a:lstStyle/>
          <a:p>
            <a:pPr algn="ctr"/>
            <a:r>
              <a:rPr lang="en-US" sz="92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Diabetes 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9768" y="3016154"/>
            <a:ext cx="1950663" cy="198435"/>
          </a:xfrm>
          <a:prstGeom prst="rect">
            <a:avLst/>
          </a:prstGeom>
          <a:solidFill>
            <a:srgbClr val="4E6E17"/>
          </a:solidFill>
        </p:spPr>
        <p:txBody>
          <a:bodyPr wrap="square" lIns="67422" tIns="33711" rIns="67422" bIns="33711" rtlCol="0" anchor="ctr" anchorCtr="0">
            <a:noAutofit/>
          </a:bodyPr>
          <a:lstStyle/>
          <a:p>
            <a:pPr algn="ctr"/>
            <a:r>
              <a:rPr lang="en-US" sz="92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Population Cardiovascular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0846" y="3016154"/>
            <a:ext cx="1950663" cy="198435"/>
          </a:xfrm>
          <a:prstGeom prst="rect">
            <a:avLst/>
          </a:prstGeom>
          <a:solidFill>
            <a:srgbClr val="4E6E17"/>
          </a:solidFill>
        </p:spPr>
        <p:txBody>
          <a:bodyPr wrap="square" lIns="67422" tIns="33711" rIns="67422" bIns="33711" rtlCol="0" anchor="ctr" anchorCtr="0">
            <a:noAutofit/>
          </a:bodyPr>
          <a:lstStyle/>
          <a:p>
            <a:pPr algn="ctr"/>
            <a:r>
              <a:rPr lang="en-US" sz="92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Population Over 65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730079"/>
              </p:ext>
            </p:extLst>
          </p:nvPr>
        </p:nvGraphicFramePr>
        <p:xfrm>
          <a:off x="6028396" y="3252083"/>
          <a:ext cx="2097741" cy="163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340307"/>
              </p:ext>
            </p:extLst>
          </p:nvPr>
        </p:nvGraphicFramePr>
        <p:xfrm>
          <a:off x="3775140" y="3236181"/>
          <a:ext cx="2097741" cy="165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01936" y="1138556"/>
            <a:ext cx="1950663" cy="198435"/>
          </a:xfrm>
          <a:prstGeom prst="rect">
            <a:avLst/>
          </a:prstGeom>
          <a:solidFill>
            <a:srgbClr val="4E6E17"/>
          </a:solidFill>
        </p:spPr>
        <p:txBody>
          <a:bodyPr wrap="square" lIns="67422" tIns="33711" rIns="67422" bIns="33711" rtlCol="0" anchor="ctr" anchorCtr="0">
            <a:noAutofit/>
          </a:bodyPr>
          <a:lstStyle/>
          <a:p>
            <a:pPr algn="ctr"/>
            <a:r>
              <a:rPr lang="en-US" sz="92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Chronic Wounds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104134"/>
              </p:ext>
            </p:extLst>
          </p:nvPr>
        </p:nvGraphicFramePr>
        <p:xfrm>
          <a:off x="5579689" y="1193558"/>
          <a:ext cx="2842825" cy="193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80122"/>
              </p:ext>
            </p:extLst>
          </p:nvPr>
        </p:nvGraphicFramePr>
        <p:xfrm>
          <a:off x="1589274" y="1229143"/>
          <a:ext cx="3990415" cy="153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6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901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Diabetic Ulcers</a:t>
                      </a:r>
                    </a:p>
                  </a:txBody>
                  <a:tcPr marL="60512" marR="60512" marT="30256" marB="30256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E17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million individuals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U.S. have diabetes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1125" indent="-111125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will experience a diabetic foot ulcer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their lifetime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12" marR="60512" marT="30256" marB="30256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279">
                <a:tc>
                  <a:txBody>
                    <a:bodyPr/>
                    <a:lstStyle/>
                    <a:p>
                      <a:pPr marL="0" indent="0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Vascular Ulcers</a:t>
                      </a:r>
                    </a:p>
                    <a:p>
                      <a:pPr marL="0" indent="0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(Venous &amp; Arterial)</a:t>
                      </a:r>
                    </a:p>
                  </a:txBody>
                  <a:tcPr marL="60512" marR="60512" marT="30256" marB="30256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Caused</a:t>
                      </a:r>
                      <a:r>
                        <a:rPr lang="en-US" sz="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by chronic venous deficiency and PAD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1125" indent="-111125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million Americans</a:t>
                      </a:r>
                      <a:r>
                        <a:rPr lang="en-US" sz="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have vascular ulcers</a:t>
                      </a:r>
                    </a:p>
                  </a:txBody>
                  <a:tcPr marL="60512" marR="60512" marT="30256" marB="30256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44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Ulcers</a:t>
                      </a:r>
                    </a:p>
                  </a:txBody>
                  <a:tcPr marL="60512" marR="60512" marT="30256" marB="30256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8B6D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Also known as “bed sores” –</a:t>
                      </a:r>
                      <a:r>
                        <a:rPr lang="en-US" sz="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disproportionately affects elderly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11125" indent="-111125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 in 35%</a:t>
                      </a:r>
                      <a:r>
                        <a:rPr lang="en-US" sz="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nursing home residents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512" marR="0" marT="30256" marB="30256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44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9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60512" marR="60512" marT="30256" marB="30256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B78C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Post-surgical</a:t>
                      </a:r>
                      <a:r>
                        <a:rPr lang="en-US" sz="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wounds</a:t>
                      </a:r>
                    </a:p>
                    <a:p>
                      <a:pPr marL="111125" indent="-111125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Burns (including internal burns from radiation therapy)</a:t>
                      </a:r>
                    </a:p>
                    <a:p>
                      <a:pPr marL="111125" indent="-111125" algn="l" defTabSz="1018824" rtl="0" eaLnBrk="1" latinLnBrk="0" hangingPunct="1">
                        <a:buClr>
                          <a:srgbClr val="4E6E17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Bone infections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512" marR="60512" marT="30256" marB="30256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94447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2262" y="4886323"/>
            <a:ext cx="5013663" cy="323851"/>
          </a:xfrm>
        </p:spPr>
        <p:txBody>
          <a:bodyPr/>
          <a:lstStyle/>
          <a:p>
            <a:r>
              <a:rPr lang="en-US" sz="600" dirty="0"/>
              <a:t>Sources: CDC, American Association for Diabetes, World Health Organization, Journal of the American Podiatric Medical Association, International Wound Journal, National Cancer Institute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Compelling Industry Fundamentals</a:t>
            </a:r>
            <a:br>
              <a:rPr lang="en-US" dirty="0"/>
            </a:br>
            <a:r>
              <a:rPr lang="en-US" sz="2200" dirty="0"/>
              <a:t>Chronic Wounds can Lead to Costly </a:t>
            </a:r>
            <a:br>
              <a:rPr lang="en-US" sz="2200" dirty="0"/>
            </a:br>
            <a:r>
              <a:rPr lang="en-US" sz="2200" dirty="0"/>
              <a:t>and Deadly Amputations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1148156" y="1448877"/>
            <a:ext cx="4633519" cy="2626322"/>
          </a:xfrm>
        </p:spPr>
        <p:txBody>
          <a:bodyPr/>
          <a:lstStyle/>
          <a:p>
            <a:r>
              <a:rPr lang="en-US" sz="1400" dirty="0"/>
              <a:t>When diabetic foot ulcers worsen into severe infection or gangrene, amputation is often required</a:t>
            </a:r>
          </a:p>
          <a:p>
            <a:pPr lvl="1"/>
            <a:r>
              <a:rPr lang="en-US" sz="1100" dirty="0"/>
              <a:t>Diabetic foot ulcers precede 84% of all diabetes-related lower limb amputations</a:t>
            </a:r>
          </a:p>
          <a:p>
            <a:r>
              <a:rPr lang="en-US" sz="1400" dirty="0"/>
              <a:t>60% of non-traumatic lower limb amputations occur in individuals with diabetes</a:t>
            </a:r>
          </a:p>
          <a:p>
            <a:r>
              <a:rPr lang="en-US" sz="1400" dirty="0"/>
              <a:t>50% of individuals that undergo an amputation will have a second amputation within 2 years</a:t>
            </a:r>
          </a:p>
          <a:p>
            <a:r>
              <a:rPr lang="en-US" sz="1400" dirty="0"/>
              <a:t>Large driver of systemic costs:  total cost per patient $220,000</a:t>
            </a:r>
          </a:p>
          <a:p>
            <a:pPr lvl="1"/>
            <a:r>
              <a:rPr lang="en-US" sz="1100" dirty="0"/>
              <a:t>Direct cost of surgery + medical follow up (physical therapy, prosthetic devices, mental health)</a:t>
            </a:r>
          </a:p>
          <a:p>
            <a:r>
              <a:rPr lang="en-US" sz="1400" dirty="0"/>
              <a:t>85% of amputations are preventable with an integrated approach to treatment</a:t>
            </a:r>
          </a:p>
          <a:p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967897" y="2726005"/>
            <a:ext cx="2688331" cy="206359"/>
          </a:xfrm>
          <a:prstGeom prst="rect">
            <a:avLst/>
          </a:prstGeom>
          <a:solidFill>
            <a:srgbClr val="4E6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711" rIns="0" bIns="33711" rtlCol="0" anchor="ctr"/>
          <a:lstStyle/>
          <a:p>
            <a:pPr algn="ctr"/>
            <a:r>
              <a:rPr lang="en-US" sz="92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Treatment ($ in Billions)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7897" y="654017"/>
            <a:ext cx="2688331" cy="206359"/>
          </a:xfrm>
          <a:prstGeom prst="rect">
            <a:avLst/>
          </a:prstGeom>
          <a:solidFill>
            <a:srgbClr val="4E6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711" rIns="0" bIns="33711" rtlCol="0" anchor="ctr"/>
          <a:lstStyle/>
          <a:p>
            <a:pPr algn="ctr"/>
            <a:r>
              <a:rPr lang="en-US" sz="92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Year Mortality Rate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97" y="853242"/>
            <a:ext cx="2622176" cy="15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98" y="2934735"/>
            <a:ext cx="2622176" cy="153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823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44" y="562885"/>
            <a:ext cx="2723520" cy="1418073"/>
          </a:xfrm>
        </p:spPr>
        <p:txBody>
          <a:bodyPr/>
          <a:lstStyle/>
          <a:p>
            <a:r>
              <a:rPr lang="en-US" dirty="0"/>
              <a:t>Excellent Value Proposition For Key Constituents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8974" y="569955"/>
            <a:ext cx="3936238" cy="151429"/>
          </a:xfrm>
          <a:prstGeom prst="rect">
            <a:avLst/>
          </a:prstGeom>
          <a:solidFill>
            <a:srgbClr val="4E6E17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674490"/>
            <a:r>
              <a:rPr lang="en-US" sz="11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to Patients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826178" y="798120"/>
            <a:ext cx="3929034" cy="988797"/>
          </a:xfrm>
          <a:prstGeom prst="rect">
            <a:avLst/>
          </a:prstGeom>
          <a:solidFill>
            <a:srgbClr val="DCE2D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Customized treatment plans </a:t>
            </a: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2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Clinicians that specialize in the treatment of chronic wounds</a:t>
            </a: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2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Patient-friendly atmosphere</a:t>
            </a: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2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Exceptional patient satisfaction scores: 96% on average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78688" y="2973057"/>
            <a:ext cx="2891118" cy="201706"/>
          </a:xfrm>
          <a:prstGeom prst="rect">
            <a:avLst/>
          </a:prstGeom>
          <a:solidFill>
            <a:srgbClr val="4E6E17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674490"/>
            <a:r>
              <a:rPr lang="en-US" sz="11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to Panel Physicians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4613758" y="1858965"/>
            <a:ext cx="2230517" cy="1043676"/>
          </a:xfrm>
          <a:prstGeom prst="triangl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678688" y="3195414"/>
            <a:ext cx="2891118" cy="1371658"/>
          </a:xfrm>
          <a:prstGeom prst="rect">
            <a:avLst/>
          </a:prstGeom>
          <a:solidFill>
            <a:srgbClr val="DCE2D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Infrastructure designed to maximize patient throughput </a:t>
            </a:r>
          </a:p>
          <a:p>
            <a:pPr marL="191211" lvl="1" indent="-115567">
              <a:spcBef>
                <a:spcPct val="20000"/>
              </a:spcBef>
              <a:buClr>
                <a:srgbClr val="4E6E17"/>
              </a:buClr>
              <a:buFont typeface="Courier New" panose="02070309020205020404" pitchFamily="49" charset="0"/>
              <a:buChar char="―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Enables physicians to treat more patients</a:t>
            </a: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5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Additional revenue source: HBO therapy</a:t>
            </a: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5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Training to develop and hone clinical skills</a:t>
            </a:r>
            <a:endParaRPr lang="en-US" sz="92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855556" y="2979377"/>
            <a:ext cx="2891118" cy="201706"/>
          </a:xfrm>
          <a:prstGeom prst="rect">
            <a:avLst/>
          </a:prstGeom>
          <a:solidFill>
            <a:srgbClr val="4E6E1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674490"/>
            <a:r>
              <a:rPr lang="en-US" sz="11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to Payors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855556" y="3201734"/>
            <a:ext cx="2891118" cy="1355243"/>
          </a:xfrm>
          <a:prstGeom prst="rect">
            <a:avLst/>
          </a:prstGeom>
          <a:solidFill>
            <a:srgbClr val="DCE2D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Early intervention to prevent costly surgical procedures (amputation)</a:t>
            </a: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5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Superior quality outcomes</a:t>
            </a: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5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r>
              <a:rPr lang="en-US" sz="1059" dirty="0">
                <a:latin typeface="Arial" panose="020B0604020202020204" pitchFamily="34" charset="0"/>
                <a:cs typeface="Arial" panose="020B0604020202020204" pitchFamily="34" charset="0"/>
              </a:rPr>
              <a:t>Forefront of data collection &amp; benchmarking via participation in The Wound Care Quality Improvement Collaborative</a:t>
            </a:r>
          </a:p>
          <a:p>
            <a:pPr marL="78796" indent="-78796">
              <a:spcBef>
                <a:spcPct val="20000"/>
              </a:spcBef>
              <a:buClr>
                <a:srgbClr val="4E6E17"/>
              </a:buClr>
              <a:buFontTx/>
              <a:buChar char="•"/>
            </a:pPr>
            <a:endParaRPr lang="en-US" sz="1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0235" y="2317093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Hospital Based Wound Center</a:t>
            </a:r>
          </a:p>
        </p:txBody>
      </p:sp>
    </p:spTree>
    <p:extLst>
      <p:ext uri="{BB962C8B-B14F-4D97-AF65-F5344CB8AC3E}">
        <p14:creationId xmlns:p14="http://schemas.microsoft.com/office/powerpoint/2010/main" val="37810707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8873" y="1912724"/>
            <a:ext cx="6449765" cy="3008282"/>
            <a:chOff x="966508" y="3162584"/>
            <a:chExt cx="9171880" cy="5706451"/>
          </a:xfrm>
        </p:grpSpPr>
        <p:pic>
          <p:nvPicPr>
            <p:cNvPr id="11" name="Picture 5" descr="catchment multicolor B-CMY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66508" y="3320014"/>
              <a:ext cx="9171880" cy="4999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3302131" y="7919410"/>
              <a:ext cx="1292934" cy="94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13" tIns="65007" rIns="130013" bIns="65007">
              <a:spAutoFit/>
            </a:bodyPr>
            <a:lstStyle>
              <a:lvl1pPr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en-US" sz="1600" baseline="30000" dirty="0">
                  <a:solidFill>
                    <a:srgbClr val="000000"/>
                  </a:solidFill>
                  <a:latin typeface="HelveticaNeue LT 45 Light" pitchFamily="34" charset="0"/>
                  <a:cs typeface="Corbel" charset="0"/>
                </a:rPr>
                <a:t>Primary Area</a:t>
              </a:r>
              <a:endParaRPr lang="en-US" sz="1600" dirty="0">
                <a:latin typeface="HelveticaNeue LT 45 Light" pitchFamily="34" charset="0"/>
                <a:cs typeface="Corbel" charset="0"/>
              </a:endParaRPr>
            </a:p>
          </p:txBody>
        </p: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350003" y="7919410"/>
              <a:ext cx="1482038" cy="94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0013" tIns="65007" rIns="130013" bIns="65007">
              <a:spAutoFit/>
            </a:bodyPr>
            <a:lstStyle>
              <a:lvl1pPr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en-US" sz="1600" baseline="30000" dirty="0">
                  <a:solidFill>
                    <a:srgbClr val="000000"/>
                  </a:solidFill>
                  <a:latin typeface="HelveticaNeue LT 45 Light" pitchFamily="34" charset="0"/>
                  <a:cs typeface="Corbel" charset="0"/>
                </a:rPr>
                <a:t>Secondary Area</a:t>
              </a:r>
              <a:endParaRPr lang="en-US" sz="1600" dirty="0">
                <a:latin typeface="HelveticaNeue LT 45 Light" pitchFamily="34" charset="0"/>
                <a:cs typeface="Corbel" charset="0"/>
              </a:endParaRPr>
            </a:p>
          </p:txBody>
        </p: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7609754" y="7919410"/>
              <a:ext cx="1329975" cy="94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0013" tIns="65007" rIns="130013" bIns="65007">
              <a:spAutoFit/>
            </a:bodyPr>
            <a:lstStyle>
              <a:lvl1pPr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en-US" sz="1600" baseline="30000" dirty="0">
                  <a:solidFill>
                    <a:srgbClr val="000000"/>
                  </a:solidFill>
                  <a:latin typeface="HelveticaNeue LT 45 Light" pitchFamily="34" charset="0"/>
                  <a:cs typeface="Corbel" charset="0"/>
                </a:rPr>
                <a:t>Tertiary Area</a:t>
              </a:r>
              <a:endParaRPr lang="en-US" sz="1600" dirty="0">
                <a:latin typeface="HelveticaNeue LT 45 Light" pitchFamily="34" charset="0"/>
                <a:cs typeface="Corbe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625847" y="3162584"/>
              <a:ext cx="0" cy="5157380"/>
            </a:xfrm>
            <a:prstGeom prst="line">
              <a:avLst/>
            </a:prstGeom>
            <a:ln w="3175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832041" y="3162584"/>
              <a:ext cx="0" cy="5157380"/>
            </a:xfrm>
            <a:prstGeom prst="line">
              <a:avLst/>
            </a:prstGeom>
            <a:ln w="3175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966409" y="3162584"/>
              <a:ext cx="0" cy="5157380"/>
            </a:xfrm>
            <a:prstGeom prst="line">
              <a:avLst/>
            </a:prstGeom>
            <a:ln w="635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RestorixHealth Custom Professional/Community Education and Marketing Program Reaches Hospital Primary, Secondary and Tertiary Areas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 Market from Loss of Referrals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928321" y="1495368"/>
            <a:ext cx="1819853" cy="119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09" tIns="40805" rIns="81609" bIns="40805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j-lt"/>
              </a:rPr>
              <a:t>Patients who would normally go to a competing hospital will now come to your wound center for world-class healing expertise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89770" y="2853298"/>
            <a:ext cx="1511526" cy="1610726"/>
            <a:chOff x="9857094" y="5707393"/>
            <a:chExt cx="2149464" cy="3350958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9857094" y="5707393"/>
              <a:ext cx="541801" cy="5420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13" tIns="65007" rIns="130013" bIns="65007" anchor="ctr"/>
            <a:lstStyle/>
            <a:p>
              <a:pPr algn="ctr" defTabSz="408239">
                <a:defRPr/>
              </a:pPr>
              <a:endParaRPr lang="en-US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9857094" y="6833332"/>
              <a:ext cx="541801" cy="544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13" tIns="65007" rIns="130013" bIns="65007" anchor="ctr"/>
            <a:lstStyle/>
            <a:p>
              <a:pPr algn="ctr" defTabSz="408239">
                <a:defRPr/>
              </a:pPr>
              <a:endParaRPr lang="en-US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9857094" y="7993145"/>
              <a:ext cx="541801" cy="5440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0013" tIns="65007" rIns="130013" bIns="65007" anchor="ctr"/>
            <a:lstStyle/>
            <a:p>
              <a:pPr algn="ctr" defTabSz="408239">
                <a:defRPr/>
              </a:pPr>
              <a:endParaRPr lang="en-US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10491979" y="5743267"/>
              <a:ext cx="1329875" cy="94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13" tIns="65007" rIns="130013" bIns="65007">
              <a:spAutoFit/>
            </a:bodyPr>
            <a:lstStyle>
              <a:lvl1pPr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en-US" sz="1600" baseline="30000" dirty="0">
                  <a:latin typeface="HelveticaNeue LT 45 Light" pitchFamily="34" charset="0"/>
                  <a:cs typeface="Corbel" charset="0"/>
                </a:rPr>
                <a:t>Primary Area</a:t>
              </a:r>
              <a:endParaRPr lang="en-US" sz="1600" dirty="0">
                <a:latin typeface="HelveticaNeue LT 45 Light" pitchFamily="34" charset="0"/>
                <a:cs typeface="Corbel" charset="0"/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10491979" y="6921015"/>
              <a:ext cx="1514579" cy="94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13" tIns="65007" rIns="130013" bIns="65007">
              <a:spAutoFit/>
            </a:bodyPr>
            <a:lstStyle>
              <a:lvl1pPr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en-US" sz="1600" baseline="30000" dirty="0">
                  <a:latin typeface="HelveticaNeue LT 45 Light" pitchFamily="34" charset="0"/>
                  <a:cs typeface="Corbel" charset="0"/>
                </a:rPr>
                <a:t>Secondary Area</a:t>
              </a:r>
              <a:endParaRPr lang="en-US" sz="1600" dirty="0">
                <a:latin typeface="HelveticaNeue LT 45 Light" pitchFamily="34" charset="0"/>
                <a:cs typeface="Corbel" charset="0"/>
              </a:endParaRP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0491978" y="8108726"/>
              <a:ext cx="1223156" cy="94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013" tIns="65007" rIns="130013" bIns="65007">
              <a:spAutoFit/>
            </a:bodyPr>
            <a:lstStyle>
              <a:lvl1pPr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defTabSz="509588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5095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en-US" sz="1600" baseline="30000" dirty="0">
                  <a:latin typeface="HelveticaNeue LT 45 Light" pitchFamily="34" charset="0"/>
                  <a:cs typeface="Corbel" charset="0"/>
                </a:rPr>
                <a:t>Tertiary Area</a:t>
              </a:r>
              <a:endParaRPr lang="en-US" sz="1600" dirty="0">
                <a:latin typeface="HelveticaNeue LT 45 Light" pitchFamily="34" charset="0"/>
                <a:cs typeface="Corbe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63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685800"/>
            <a:ext cx="7355672" cy="804234"/>
          </a:xfrm>
        </p:spPr>
        <p:txBody>
          <a:bodyPr>
            <a:noAutofit/>
          </a:bodyPr>
          <a:lstStyle/>
          <a:p>
            <a:r>
              <a:rPr lang="en-US" dirty="0"/>
              <a:t>Lucrative Spinoff Referrals </a:t>
            </a:r>
            <a:br>
              <a:rPr lang="en-US" dirty="0"/>
            </a:br>
            <a:r>
              <a:rPr lang="en-US" dirty="0"/>
              <a:t>from Wound Care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10642" y="3016332"/>
            <a:ext cx="6902083" cy="1638794"/>
          </a:xfrm>
        </p:spPr>
        <p:txBody>
          <a:bodyPr numCol="3"/>
          <a:lstStyle/>
          <a:p>
            <a:r>
              <a:rPr lang="en-US" sz="1400"/>
              <a:t>Radiology</a:t>
            </a:r>
          </a:p>
          <a:p>
            <a:pPr lvl="1">
              <a:buNone/>
            </a:pPr>
            <a:r>
              <a:rPr lang="en-US" sz="1000">
                <a:solidFill>
                  <a:srgbClr val="90492D"/>
                </a:solidFill>
              </a:rPr>
              <a:t>About 75% of WCC Patients</a:t>
            </a:r>
          </a:p>
          <a:p>
            <a:pPr lvl="1"/>
            <a:r>
              <a:rPr lang="en-US" sz="1100"/>
              <a:t>X-ray</a:t>
            </a:r>
          </a:p>
          <a:p>
            <a:pPr lvl="1"/>
            <a:r>
              <a:rPr lang="en-US" sz="1100"/>
              <a:t>CT</a:t>
            </a:r>
          </a:p>
          <a:p>
            <a:pPr lvl="1"/>
            <a:r>
              <a:rPr lang="en-US" sz="1100"/>
              <a:t>Ultrasound</a:t>
            </a:r>
          </a:p>
          <a:p>
            <a:pPr lvl="1"/>
            <a:r>
              <a:rPr lang="en-US" sz="1100"/>
              <a:t>Bone Scan</a:t>
            </a:r>
          </a:p>
          <a:p>
            <a:pPr lvl="1"/>
            <a:r>
              <a:rPr lang="en-US" sz="1100"/>
              <a:t>Nuclear Medicine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Lab Work</a:t>
            </a:r>
          </a:p>
          <a:p>
            <a:pPr lvl="1">
              <a:buNone/>
            </a:pPr>
            <a:r>
              <a:rPr lang="en-US" sz="1100">
                <a:solidFill>
                  <a:srgbClr val="90492D"/>
                </a:solidFill>
              </a:rPr>
              <a:t>About 35% of WCC Patients</a:t>
            </a:r>
          </a:p>
          <a:p>
            <a:pPr lvl="1"/>
            <a:r>
              <a:rPr lang="en-US" sz="1100"/>
              <a:t>Full Metabolic Panel</a:t>
            </a:r>
          </a:p>
          <a:p>
            <a:pPr lvl="1"/>
            <a:r>
              <a:rPr lang="en-US" sz="1100"/>
              <a:t>Hemoglobin A1c</a:t>
            </a:r>
          </a:p>
          <a:p>
            <a:pPr lvl="1"/>
            <a:r>
              <a:rPr lang="en-US" sz="1100"/>
              <a:t>Wound Culture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Surgery</a:t>
            </a:r>
          </a:p>
          <a:p>
            <a:pPr lvl="1">
              <a:buNone/>
            </a:pPr>
            <a:r>
              <a:rPr lang="en-US" sz="1100">
                <a:solidFill>
                  <a:srgbClr val="90492D"/>
                </a:solidFill>
              </a:rPr>
              <a:t>About 25% of WCC Patients</a:t>
            </a:r>
          </a:p>
          <a:p>
            <a:pPr lvl="1"/>
            <a:r>
              <a:rPr lang="en-US" sz="1100"/>
              <a:t>Level 4.5 Debridement</a:t>
            </a:r>
          </a:p>
          <a:p>
            <a:pPr lvl="1"/>
            <a:r>
              <a:rPr lang="en-US" sz="1100"/>
              <a:t>Vascular</a:t>
            </a:r>
          </a:p>
          <a:p>
            <a:pPr lvl="1"/>
            <a:r>
              <a:rPr lang="en-US" sz="1100"/>
              <a:t>Skin Graft</a:t>
            </a:r>
          </a:p>
          <a:p>
            <a:endParaRPr lang="en-US" sz="1400"/>
          </a:p>
          <a:p>
            <a:endParaRPr lang="en-US" sz="1400"/>
          </a:p>
          <a:p>
            <a:endParaRPr lang="en-US" sz="1400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i="1"/>
              <a:t>WoundDocs® tracks spinoff referrals to other hospital based service lines</a:t>
            </a:r>
            <a:endParaRPr lang="en-US" i="1" dirty="0"/>
          </a:p>
        </p:txBody>
      </p:sp>
      <p:pic>
        <p:nvPicPr>
          <p:cNvPr id="4" name="Picture 3" descr="Ancilla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61" y="1955269"/>
            <a:ext cx="6845261" cy="10667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280029" y="2973165"/>
            <a:ext cx="2037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726783" y="2804664"/>
            <a:ext cx="17003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128810" y="2690425"/>
            <a:ext cx="1471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9848"/>
      </p:ext>
    </p:extLst>
  </p:cSld>
  <p:clrMapOvr>
    <a:masterClrMapping/>
  </p:clrMapOvr>
</p:sld>
</file>

<file path=ppt/theme/theme1.xml><?xml version="1.0" encoding="utf-8"?>
<a:theme xmlns:a="http://schemas.openxmlformats.org/drawingml/2006/main" name="RXH Slide Masters 1-2014">
  <a:themeElements>
    <a:clrScheme name="RestorixHealth">
      <a:dk1>
        <a:srgbClr val="000000"/>
      </a:dk1>
      <a:lt1>
        <a:sysClr val="window" lastClr="FFFFFF"/>
      </a:lt1>
      <a:dk2>
        <a:srgbClr val="4F6F19"/>
      </a:dk2>
      <a:lt2>
        <a:srgbClr val="E0C398"/>
      </a:lt2>
      <a:accent1>
        <a:srgbClr val="4F6F19"/>
      </a:accent1>
      <a:accent2>
        <a:srgbClr val="90492D"/>
      </a:accent2>
      <a:accent3>
        <a:srgbClr val="E0C398"/>
      </a:accent3>
      <a:accent4>
        <a:srgbClr val="00A5D9"/>
      </a:accent4>
      <a:accent5>
        <a:srgbClr val="F68A33"/>
      </a:accent5>
      <a:accent6>
        <a:srgbClr val="A3A101"/>
      </a:accent6>
      <a:hlink>
        <a:srgbClr val="4F6F19"/>
      </a:hlink>
      <a:folHlink>
        <a:srgbClr val="90492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XH 16x9 PP Template 1-14.pptx" id="{5B029753-A632-4E29-B798-89C716C41623}" vid="{B7E9008D-3AEC-4D70-B20B-4922159A8BC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RXH 16x9 PP Template 1-14</Template>
  <TotalTime>1225</TotalTime>
  <Words>2332</Words>
  <Application>Microsoft Office PowerPoint</Application>
  <PresentationFormat>On-screen Show (16:9)</PresentationFormat>
  <Paragraphs>554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RXH Slide Masters 1-2014</vt:lpstr>
      <vt:lpstr>Presentation </vt:lpstr>
      <vt:lpstr>Company Snapshot Leading Developer and Operator of Advanced Wound Care Centers</vt:lpstr>
      <vt:lpstr>Partner of Choice to Hospitals “Turnkey” Solutions: 98% Contract Retention Rate</vt:lpstr>
      <vt:lpstr>PowerPoint Presentation</vt:lpstr>
      <vt:lpstr>Compelling Industry Fundamentals Chronic Wounds Cost the U.S. an Estimated $25 Billion per Year</vt:lpstr>
      <vt:lpstr>Compelling Industry Fundamentals Chronic Wounds can Lead to Costly  and Deadly Amputations</vt:lpstr>
      <vt:lpstr>Excellent Value Proposition For Key Constituents</vt:lpstr>
      <vt:lpstr>Protect Your Market from Loss of Referrals</vt:lpstr>
      <vt:lpstr>Lucrative Spinoff Referrals  from Wound Care Center</vt:lpstr>
      <vt:lpstr>`</vt:lpstr>
      <vt:lpstr>Innovative Contract Models</vt:lpstr>
      <vt:lpstr>No Other Company Provides a More Complete and Turnkey Approach</vt:lpstr>
      <vt:lpstr>Proven, Repeatable Implementation Process Dedicated Development &amp; Implementation Team </vt:lpstr>
      <vt:lpstr>Timeline to Success</vt:lpstr>
      <vt:lpstr>PowerPoint Presentation</vt:lpstr>
      <vt:lpstr>Regional Management Structure Driving Results Field-based Resources Working in Concert to Drive Center Performance</vt:lpstr>
      <vt:lpstr>Your Wound Care Team</vt:lpstr>
      <vt:lpstr>RestorixHealth Business and Clinical Support</vt:lpstr>
      <vt:lpstr>Our Marketing Approach</vt:lpstr>
      <vt:lpstr>PowerPoint Presentation</vt:lpstr>
      <vt:lpstr>Integrating the Complete Continuum of Wound Care</vt:lpstr>
      <vt:lpstr>Specialized Wound Care –  9 Chronic Wound Types Treated</vt:lpstr>
      <vt:lpstr>Intense Focus on Clinical Excellence</vt:lpstr>
      <vt:lpstr> What is Our Comprehensive Approach to Wound Care?</vt:lpstr>
      <vt:lpstr>PowerPoint Presentation</vt:lpstr>
      <vt:lpstr>Improved Outcomes Through  Evidence-Based Clinical Pathways</vt:lpstr>
      <vt:lpstr>Advanced Technologies that Ensure Success –  WoundDocs® and EMR Intelligence</vt:lpstr>
      <vt:lpstr>Restorix Health – Best-in-Class Clinical Performance</vt:lpstr>
      <vt:lpstr>Excellence Through Education –  Onsite Professional Wound Care and HBO Training</vt:lpstr>
      <vt:lpstr>Excellence Through Education –  Continuing Education for Physicians, Staff and Patients</vt:lpstr>
      <vt:lpstr>Performance Improvement and Quality Indicators</vt:lpstr>
      <vt:lpstr>PowerPoint Presentation</vt:lpstr>
      <vt:lpstr>Amputation Prevention Center Strategy</vt:lpstr>
      <vt:lpstr>Amputation Prevention Center Strategy</vt:lpstr>
      <vt:lpstr>PowerPoint Presentation</vt:lpstr>
      <vt:lpstr>RestorixHealth Partner Advantages</vt:lpstr>
      <vt:lpstr>The RestorixHealth Difference</vt:lpstr>
      <vt:lpstr>Final Points to Remember</vt:lpstr>
      <vt:lpstr>PowerPoint Presentation</vt:lpstr>
    </vt:vector>
  </TitlesOfParts>
  <Company>OptSoft,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Tenet Corporate Presentation – April 23, 2015</dc:title>
  <dc:creator>Jill Garretson</dc:creator>
  <cp:lastModifiedBy>dgross</cp:lastModifiedBy>
  <cp:revision>39</cp:revision>
  <dcterms:created xsi:type="dcterms:W3CDTF">2015-04-21T15:09:52Z</dcterms:created>
  <dcterms:modified xsi:type="dcterms:W3CDTF">2016-06-22T18:17:15Z</dcterms:modified>
</cp:coreProperties>
</file>