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2" r:id="rId2"/>
    <p:sldId id="313" r:id="rId3"/>
    <p:sldId id="305" r:id="rId4"/>
    <p:sldId id="315" r:id="rId5"/>
    <p:sldId id="316" r:id="rId6"/>
    <p:sldId id="317" r:id="rId7"/>
    <p:sldId id="318" r:id="rId8"/>
    <p:sldId id="319" r:id="rId9"/>
    <p:sldId id="314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58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EC25D-889E-4FAF-8506-0C397ADADF08}" type="doc">
      <dgm:prSet loTypeId="urn:microsoft.com/office/officeart/2005/8/layout/cycle4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F5EEF8-A225-46E4-A833-8269738890C2}">
      <dgm:prSet phldrT="[Text]"/>
      <dgm:spPr>
        <a:xfrm>
          <a:off x="1686890" y="302590"/>
          <a:ext cx="2298623" cy="2298623"/>
        </a:xfrm>
        <a:prstGeom prst="pieWedg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Manufacturer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B621568-D706-4248-8CB9-CF6D1A219C2F}" type="parTrans" cxnId="{D6A7C508-49F8-4837-A1D1-1E62270D49BE}">
      <dgm:prSet/>
      <dgm:spPr/>
      <dgm:t>
        <a:bodyPr/>
        <a:lstStyle/>
        <a:p>
          <a:endParaRPr lang="en-US"/>
        </a:p>
      </dgm:t>
    </dgm:pt>
    <dgm:pt modelId="{4E06486F-C61A-4F76-9A05-2EFA793EA7DF}" type="sibTrans" cxnId="{D6A7C508-49F8-4837-A1D1-1E62270D49BE}">
      <dgm:prSet/>
      <dgm:spPr/>
      <dgm:t>
        <a:bodyPr/>
        <a:lstStyle/>
        <a:p>
          <a:endParaRPr lang="en-US"/>
        </a:p>
      </dgm:t>
    </dgm:pt>
    <dgm:pt modelId="{282FC1B6-CD9F-4DB7-A5A4-9B38134F1C67}">
      <dgm:prSet phldrT="[Text]"/>
      <dgm:spPr>
        <a:xfrm rot="5400000">
          <a:off x="4102167" y="302590"/>
          <a:ext cx="2298623" cy="2298623"/>
        </a:xfrm>
        <a:prstGeom prst="pieWedg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GPO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5E6AA39-85BF-44E2-AF19-8B9A567F5803}" type="parTrans" cxnId="{A00588A4-232F-4FE2-9825-91647BBB3892}">
      <dgm:prSet/>
      <dgm:spPr/>
      <dgm:t>
        <a:bodyPr/>
        <a:lstStyle/>
        <a:p>
          <a:endParaRPr lang="en-US"/>
        </a:p>
      </dgm:t>
    </dgm:pt>
    <dgm:pt modelId="{FCFA6BB0-BF9A-4E18-85DD-8023B91C2B8E}" type="sibTrans" cxnId="{A00588A4-232F-4FE2-9825-91647BBB3892}">
      <dgm:prSet/>
      <dgm:spPr/>
      <dgm:t>
        <a:bodyPr/>
        <a:lstStyle/>
        <a:p>
          <a:endParaRPr lang="en-US"/>
        </a:p>
      </dgm:t>
    </dgm:pt>
    <dgm:pt modelId="{1D311D9C-21C7-43AD-8053-D4217334B2C1}">
      <dgm:prSet phldrT="[Text]"/>
      <dgm:spPr>
        <a:xfrm rot="10800000">
          <a:off x="4091686" y="2707386"/>
          <a:ext cx="2298623" cy="2298623"/>
        </a:xfrm>
        <a:prstGeom prst="pieWedg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Provider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DCE6B0D-6FDA-48F7-A6D2-9E259DD90E1F}" type="parTrans" cxnId="{A2FDC233-6EF7-4309-95B5-15B243D1C227}">
      <dgm:prSet/>
      <dgm:spPr/>
      <dgm:t>
        <a:bodyPr/>
        <a:lstStyle/>
        <a:p>
          <a:endParaRPr lang="en-US"/>
        </a:p>
      </dgm:t>
    </dgm:pt>
    <dgm:pt modelId="{0F4EFCB1-D6D8-4A78-8D90-A89F45E79DE7}" type="sibTrans" cxnId="{A2FDC233-6EF7-4309-95B5-15B243D1C227}">
      <dgm:prSet/>
      <dgm:spPr/>
      <dgm:t>
        <a:bodyPr/>
        <a:lstStyle/>
        <a:p>
          <a:endParaRPr lang="en-US"/>
        </a:p>
      </dgm:t>
    </dgm:pt>
    <dgm:pt modelId="{27536AD2-234E-487A-9672-1460EDB11FCC}">
      <dgm:prSet phldrT="[Text]"/>
      <dgm:spPr>
        <a:xfrm rot="16200000">
          <a:off x="1686890" y="2707386"/>
          <a:ext cx="2298623" cy="2298623"/>
        </a:xfrm>
        <a:prstGeom prst="pieWedg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Distributor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75081B3-F098-44B9-A4F9-AC91A4D5CB49}" type="parTrans" cxnId="{5BCB19F6-216A-4C90-A749-32F62EC4C4C1}">
      <dgm:prSet/>
      <dgm:spPr/>
      <dgm:t>
        <a:bodyPr/>
        <a:lstStyle/>
        <a:p>
          <a:endParaRPr lang="en-US"/>
        </a:p>
      </dgm:t>
    </dgm:pt>
    <dgm:pt modelId="{84641351-04FF-45F1-ABB1-4F1FED8CC711}" type="sibTrans" cxnId="{5BCB19F6-216A-4C90-A749-32F62EC4C4C1}">
      <dgm:prSet/>
      <dgm:spPr/>
      <dgm:t>
        <a:bodyPr/>
        <a:lstStyle/>
        <a:p>
          <a:endParaRPr lang="en-US"/>
        </a:p>
      </dgm:t>
    </dgm:pt>
    <dgm:pt modelId="{A64F47C2-507B-4843-9C5A-021EA75B4EF7}" type="pres">
      <dgm:prSet presAssocID="{85AEC25D-889E-4FAF-8506-0C397ADADF0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95A93A-7FF8-4783-9CC2-B47E74894D53}" type="pres">
      <dgm:prSet presAssocID="{85AEC25D-889E-4FAF-8506-0C397ADADF08}" presName="children" presStyleCnt="0"/>
      <dgm:spPr/>
    </dgm:pt>
    <dgm:pt modelId="{18990029-5F49-44B0-836F-2D67DB275AA5}" type="pres">
      <dgm:prSet presAssocID="{85AEC25D-889E-4FAF-8506-0C397ADADF08}" presName="childPlaceholder" presStyleCnt="0"/>
      <dgm:spPr/>
    </dgm:pt>
    <dgm:pt modelId="{3BCFAD5F-C214-4ABD-BDE4-6FD82668644C}" type="pres">
      <dgm:prSet presAssocID="{85AEC25D-889E-4FAF-8506-0C397ADADF08}" presName="circle" presStyleCnt="0"/>
      <dgm:spPr/>
    </dgm:pt>
    <dgm:pt modelId="{B13B54AE-9A85-43AD-AF8A-41248B779FFC}" type="pres">
      <dgm:prSet presAssocID="{85AEC25D-889E-4FAF-8506-0C397ADADF0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7DE03-F493-4CB2-B9E1-76D3FB86DC63}" type="pres">
      <dgm:prSet presAssocID="{85AEC25D-889E-4FAF-8506-0C397ADADF08}" presName="quadrant2" presStyleLbl="node1" presStyleIdx="1" presStyleCnt="4" custLinFactNeighborX="4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46C51-1CD6-4E14-AFF3-C7F276D7CB03}" type="pres">
      <dgm:prSet presAssocID="{85AEC25D-889E-4FAF-8506-0C397ADADF0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C9484-3D98-4843-A809-D90C9663BEBF}" type="pres">
      <dgm:prSet presAssocID="{85AEC25D-889E-4FAF-8506-0C397ADADF0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47BB2-4A50-407C-999E-D25E1C99AA1F}" type="pres">
      <dgm:prSet presAssocID="{85AEC25D-889E-4FAF-8506-0C397ADADF08}" presName="quadrantPlaceholder" presStyleCnt="0"/>
      <dgm:spPr/>
    </dgm:pt>
    <dgm:pt modelId="{93C24D46-BA19-4441-9D94-300670AE7F05}" type="pres">
      <dgm:prSet presAssocID="{85AEC25D-889E-4FAF-8506-0C397ADADF08}" presName="center1" presStyleLbl="fgShp" presStyleIdx="0" presStyleCnt="2"/>
      <dgm:spPr>
        <a:xfrm>
          <a:off x="3641782" y="2176526"/>
          <a:ext cx="793635" cy="690118"/>
        </a:xfrm>
        <a:prstGeom prst="circularArrow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/>
        </a:p>
      </dgm:t>
    </dgm:pt>
    <dgm:pt modelId="{413A9DAA-DAFE-4570-9004-254F53DBAC7F}" type="pres">
      <dgm:prSet presAssocID="{85AEC25D-889E-4FAF-8506-0C397ADADF08}" presName="center2" presStyleLbl="fgShp" presStyleIdx="1" presStyleCnt="2"/>
      <dgm:spPr>
        <a:xfrm rot="10800000">
          <a:off x="3641782" y="2441956"/>
          <a:ext cx="793635" cy="690118"/>
        </a:xfrm>
        <a:prstGeom prst="circularArrow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/>
        </a:p>
      </dgm:t>
    </dgm:pt>
  </dgm:ptLst>
  <dgm:cxnLst>
    <dgm:cxn modelId="{E799AE25-FC82-4052-B8EE-7F88F3F3D10C}" type="presOf" srcId="{1D311D9C-21C7-43AD-8053-D4217334B2C1}" destId="{0F346C51-1CD6-4E14-AFF3-C7F276D7CB03}" srcOrd="0" destOrd="0" presId="urn:microsoft.com/office/officeart/2005/8/layout/cycle4"/>
    <dgm:cxn modelId="{1C3A9B03-1C8E-4C84-A2E1-F5FA05264EE0}" type="presOf" srcId="{282FC1B6-CD9F-4DB7-A5A4-9B38134F1C67}" destId="{D237DE03-F493-4CB2-B9E1-76D3FB86DC63}" srcOrd="0" destOrd="0" presId="urn:microsoft.com/office/officeart/2005/8/layout/cycle4"/>
    <dgm:cxn modelId="{A00588A4-232F-4FE2-9825-91647BBB3892}" srcId="{85AEC25D-889E-4FAF-8506-0C397ADADF08}" destId="{282FC1B6-CD9F-4DB7-A5A4-9B38134F1C67}" srcOrd="1" destOrd="0" parTransId="{B5E6AA39-85BF-44E2-AF19-8B9A567F5803}" sibTransId="{FCFA6BB0-BF9A-4E18-85DD-8023B91C2B8E}"/>
    <dgm:cxn modelId="{3773BF9D-81E5-4BB4-9662-F4DEB4DABD4D}" type="presOf" srcId="{FBF5EEF8-A225-46E4-A833-8269738890C2}" destId="{B13B54AE-9A85-43AD-AF8A-41248B779FFC}" srcOrd="0" destOrd="0" presId="urn:microsoft.com/office/officeart/2005/8/layout/cycle4"/>
    <dgm:cxn modelId="{5BCB19F6-216A-4C90-A749-32F62EC4C4C1}" srcId="{85AEC25D-889E-4FAF-8506-0C397ADADF08}" destId="{27536AD2-234E-487A-9672-1460EDB11FCC}" srcOrd="3" destOrd="0" parTransId="{775081B3-F098-44B9-A4F9-AC91A4D5CB49}" sibTransId="{84641351-04FF-45F1-ABB1-4F1FED8CC711}"/>
    <dgm:cxn modelId="{A2FDC233-6EF7-4309-95B5-15B243D1C227}" srcId="{85AEC25D-889E-4FAF-8506-0C397ADADF08}" destId="{1D311D9C-21C7-43AD-8053-D4217334B2C1}" srcOrd="2" destOrd="0" parTransId="{ADCE6B0D-6FDA-48F7-A6D2-9E259DD90E1F}" sibTransId="{0F4EFCB1-D6D8-4A78-8D90-A89F45E79DE7}"/>
    <dgm:cxn modelId="{FEFEAC8A-2904-49DA-B6A4-DBE917274623}" type="presOf" srcId="{27536AD2-234E-487A-9672-1460EDB11FCC}" destId="{9B9C9484-3D98-4843-A809-D90C9663BEBF}" srcOrd="0" destOrd="0" presId="urn:microsoft.com/office/officeart/2005/8/layout/cycle4"/>
    <dgm:cxn modelId="{05E69E6C-D225-40A5-8970-7600D4E10ABD}" type="presOf" srcId="{85AEC25D-889E-4FAF-8506-0C397ADADF08}" destId="{A64F47C2-507B-4843-9C5A-021EA75B4EF7}" srcOrd="0" destOrd="0" presId="urn:microsoft.com/office/officeart/2005/8/layout/cycle4"/>
    <dgm:cxn modelId="{D6A7C508-49F8-4837-A1D1-1E62270D49BE}" srcId="{85AEC25D-889E-4FAF-8506-0C397ADADF08}" destId="{FBF5EEF8-A225-46E4-A833-8269738890C2}" srcOrd="0" destOrd="0" parTransId="{2B621568-D706-4248-8CB9-CF6D1A219C2F}" sibTransId="{4E06486F-C61A-4F76-9A05-2EFA793EA7DF}"/>
    <dgm:cxn modelId="{AA2672D7-E972-45B9-9DF0-24E5CA824177}" type="presParOf" srcId="{A64F47C2-507B-4843-9C5A-021EA75B4EF7}" destId="{3095A93A-7FF8-4783-9CC2-B47E74894D53}" srcOrd="0" destOrd="0" presId="urn:microsoft.com/office/officeart/2005/8/layout/cycle4"/>
    <dgm:cxn modelId="{664FFBBD-504D-4495-8AAB-8C9E0AAB0949}" type="presParOf" srcId="{3095A93A-7FF8-4783-9CC2-B47E74894D53}" destId="{18990029-5F49-44B0-836F-2D67DB275AA5}" srcOrd="0" destOrd="0" presId="urn:microsoft.com/office/officeart/2005/8/layout/cycle4"/>
    <dgm:cxn modelId="{D3988C1D-98FA-425F-8728-CDE2478C7E6D}" type="presParOf" srcId="{A64F47C2-507B-4843-9C5A-021EA75B4EF7}" destId="{3BCFAD5F-C214-4ABD-BDE4-6FD82668644C}" srcOrd="1" destOrd="0" presId="urn:microsoft.com/office/officeart/2005/8/layout/cycle4"/>
    <dgm:cxn modelId="{F64ACE81-4382-4330-92BF-B50B1484ED52}" type="presParOf" srcId="{3BCFAD5F-C214-4ABD-BDE4-6FD82668644C}" destId="{B13B54AE-9A85-43AD-AF8A-41248B779FFC}" srcOrd="0" destOrd="0" presId="urn:microsoft.com/office/officeart/2005/8/layout/cycle4"/>
    <dgm:cxn modelId="{E794C5D3-013F-40BD-9A37-89B8E7734659}" type="presParOf" srcId="{3BCFAD5F-C214-4ABD-BDE4-6FD82668644C}" destId="{D237DE03-F493-4CB2-B9E1-76D3FB86DC63}" srcOrd="1" destOrd="0" presId="urn:microsoft.com/office/officeart/2005/8/layout/cycle4"/>
    <dgm:cxn modelId="{2EA00E49-B475-49DF-A47F-20176674C60F}" type="presParOf" srcId="{3BCFAD5F-C214-4ABD-BDE4-6FD82668644C}" destId="{0F346C51-1CD6-4E14-AFF3-C7F276D7CB03}" srcOrd="2" destOrd="0" presId="urn:microsoft.com/office/officeart/2005/8/layout/cycle4"/>
    <dgm:cxn modelId="{EB2D1FD0-671B-425A-B5D9-CB667321643C}" type="presParOf" srcId="{3BCFAD5F-C214-4ABD-BDE4-6FD82668644C}" destId="{9B9C9484-3D98-4843-A809-D90C9663BEBF}" srcOrd="3" destOrd="0" presId="urn:microsoft.com/office/officeart/2005/8/layout/cycle4"/>
    <dgm:cxn modelId="{F34F1C87-4679-42B7-B82E-1D283E533D49}" type="presParOf" srcId="{3BCFAD5F-C214-4ABD-BDE4-6FD82668644C}" destId="{1C947BB2-4A50-407C-999E-D25E1C99AA1F}" srcOrd="4" destOrd="0" presId="urn:microsoft.com/office/officeart/2005/8/layout/cycle4"/>
    <dgm:cxn modelId="{E3BCAFF2-B5F8-4E0D-BDC1-782AE6550B39}" type="presParOf" srcId="{A64F47C2-507B-4843-9C5A-021EA75B4EF7}" destId="{93C24D46-BA19-4441-9D94-300670AE7F05}" srcOrd="2" destOrd="0" presId="urn:microsoft.com/office/officeart/2005/8/layout/cycle4"/>
    <dgm:cxn modelId="{1D2D19A4-F7FD-49C2-9FCC-0D6C01442ACD}" type="presParOf" srcId="{A64F47C2-507B-4843-9C5A-021EA75B4EF7}" destId="{413A9DAA-DAFE-4570-9004-254F53DBAC7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B54AE-9A85-43AD-AF8A-41248B779FFC}">
      <dsp:nvSpPr>
        <dsp:cNvPr id="0" name=""/>
        <dsp:cNvSpPr/>
      </dsp:nvSpPr>
      <dsp:spPr>
        <a:xfrm>
          <a:off x="1686890" y="302590"/>
          <a:ext cx="2298623" cy="2298623"/>
        </a:xfrm>
        <a:prstGeom prst="pieWedg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Manufacturer</a:t>
          </a:r>
          <a:endParaRPr lang="en-US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60141" y="975841"/>
        <a:ext cx="1625372" cy="1625372"/>
      </dsp:txXfrm>
    </dsp:sp>
    <dsp:sp modelId="{D237DE03-F493-4CB2-B9E1-76D3FB86DC63}">
      <dsp:nvSpPr>
        <dsp:cNvPr id="0" name=""/>
        <dsp:cNvSpPr/>
      </dsp:nvSpPr>
      <dsp:spPr>
        <a:xfrm rot="5400000">
          <a:off x="4102167" y="302590"/>
          <a:ext cx="2298623" cy="2298623"/>
        </a:xfrm>
        <a:prstGeom prst="pieWedg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GPO</a:t>
          </a:r>
          <a:endParaRPr lang="en-US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4102167" y="975841"/>
        <a:ext cx="1625372" cy="1625372"/>
      </dsp:txXfrm>
    </dsp:sp>
    <dsp:sp modelId="{0F346C51-1CD6-4E14-AFF3-C7F276D7CB03}">
      <dsp:nvSpPr>
        <dsp:cNvPr id="0" name=""/>
        <dsp:cNvSpPr/>
      </dsp:nvSpPr>
      <dsp:spPr>
        <a:xfrm rot="10800000">
          <a:off x="4091686" y="2707386"/>
          <a:ext cx="2298623" cy="2298623"/>
        </a:xfrm>
        <a:prstGeom prst="pieWedg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Provider</a:t>
          </a:r>
          <a:endParaRPr lang="en-US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091686" y="2707386"/>
        <a:ext cx="1625372" cy="1625372"/>
      </dsp:txXfrm>
    </dsp:sp>
    <dsp:sp modelId="{9B9C9484-3D98-4843-A809-D90C9663BEBF}">
      <dsp:nvSpPr>
        <dsp:cNvPr id="0" name=""/>
        <dsp:cNvSpPr/>
      </dsp:nvSpPr>
      <dsp:spPr>
        <a:xfrm rot="16200000">
          <a:off x="1686890" y="2707386"/>
          <a:ext cx="2298623" cy="2298623"/>
        </a:xfrm>
        <a:prstGeom prst="pieWedg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Distributor</a:t>
          </a:r>
          <a:endParaRPr lang="en-US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5400000">
        <a:off x="2360141" y="2707386"/>
        <a:ext cx="1625372" cy="1625372"/>
      </dsp:txXfrm>
    </dsp:sp>
    <dsp:sp modelId="{93C24D46-BA19-4441-9D94-300670AE7F05}">
      <dsp:nvSpPr>
        <dsp:cNvPr id="0" name=""/>
        <dsp:cNvSpPr/>
      </dsp:nvSpPr>
      <dsp:spPr>
        <a:xfrm>
          <a:off x="3641782" y="2176526"/>
          <a:ext cx="793635" cy="690118"/>
        </a:xfrm>
        <a:prstGeom prst="circularArrow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413A9DAA-DAFE-4570-9004-254F53DBAC7F}">
      <dsp:nvSpPr>
        <dsp:cNvPr id="0" name=""/>
        <dsp:cNvSpPr/>
      </dsp:nvSpPr>
      <dsp:spPr>
        <a:xfrm rot="10800000">
          <a:off x="3641782" y="2441956"/>
          <a:ext cx="793635" cy="690118"/>
        </a:xfrm>
        <a:prstGeom prst="circularArrow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5CB01-7C94-4A3D-ABC1-528815135EEE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C1E0A-9CAD-4CD5-8124-EB596B01B6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5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42" y="8684927"/>
            <a:ext cx="2972421" cy="457513"/>
          </a:xfrm>
          <a:prstGeom prst="rect">
            <a:avLst/>
          </a:prstGeom>
          <a:noFill/>
        </p:spPr>
        <p:txBody>
          <a:bodyPr/>
          <a:lstStyle/>
          <a:p>
            <a:fld id="{FD9C3418-F87D-49BB-A4AF-E0779DEE4FFB}" type="slidenum">
              <a:rPr lang="en-US" smtClean="0">
                <a:solidFill>
                  <a:prstClr val="black"/>
                </a:solidFill>
                <a:cs typeface="ＭＳ Ｐゴシック"/>
              </a:rPr>
              <a:pPr/>
              <a:t>2</a:t>
            </a:fld>
            <a:endParaRPr lang="en-US" dirty="0" smtClean="0">
              <a:solidFill>
                <a:prstClr val="black"/>
              </a:solidFill>
              <a:cs typeface="ＭＳ Ｐゴシック"/>
            </a:endParaRPr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3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4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5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6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7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8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30"/>
            <a:fld id="{61DA0C40-781E-4818-9CD2-D6EABC5C3A8F}" type="slidenum">
              <a:rPr lang="en-US" smtClean="0">
                <a:solidFill>
                  <a:srgbClr val="000000"/>
                </a:solidFill>
                <a:cs typeface="ＭＳ Ｐゴシック"/>
              </a:rPr>
              <a:pPr defTabSz="921530"/>
              <a:t>9</a:t>
            </a:fld>
            <a:endParaRPr lang="en-US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Fi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4952" y="189186"/>
            <a:ext cx="8765627" cy="6511159"/>
          </a:xfrm>
          <a:custGeom>
            <a:avLst/>
            <a:gdLst/>
            <a:ahLst/>
            <a:cxnLst/>
            <a:rect l="l" t="t" r="r" b="b"/>
            <a:pathLst>
              <a:path w="8765627" h="6511159">
                <a:moveTo>
                  <a:pt x="214803" y="214803"/>
                </a:moveTo>
                <a:lnTo>
                  <a:pt x="214803" y="4254227"/>
                </a:lnTo>
                <a:lnTo>
                  <a:pt x="8550824" y="4254227"/>
                </a:lnTo>
                <a:lnTo>
                  <a:pt x="8550824" y="214803"/>
                </a:lnTo>
                <a:close/>
                <a:moveTo>
                  <a:pt x="0" y="0"/>
                </a:moveTo>
                <a:lnTo>
                  <a:pt x="8765627" y="0"/>
                </a:lnTo>
                <a:lnTo>
                  <a:pt x="8765627" y="4254227"/>
                </a:lnTo>
                <a:lnTo>
                  <a:pt x="8765627" y="6511159"/>
                </a:lnTo>
                <a:lnTo>
                  <a:pt x="0" y="6511159"/>
                </a:lnTo>
                <a:lnTo>
                  <a:pt x="0" y="42542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LOG_Medline_287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99" y="0"/>
            <a:ext cx="1488299" cy="1488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162" y="4705723"/>
            <a:ext cx="8454478" cy="761628"/>
          </a:xfrm>
        </p:spPr>
        <p:txBody>
          <a:bodyPr tIns="0" bIns="0" anchor="b">
            <a:normAutofit/>
          </a:bodyPr>
          <a:lstStyle>
            <a:lvl1pPr algn="r">
              <a:defRPr sz="40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28613" y="5505450"/>
            <a:ext cx="8415337" cy="971550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16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8"/>
          <p:cNvSpPr/>
          <p:nvPr userDrawn="1"/>
        </p:nvSpPr>
        <p:spPr>
          <a:xfrm>
            <a:off x="204952" y="189186"/>
            <a:ext cx="8765627" cy="6511159"/>
          </a:xfrm>
          <a:custGeom>
            <a:avLst/>
            <a:gdLst/>
            <a:ahLst/>
            <a:cxnLst/>
            <a:rect l="l" t="t" r="r" b="b"/>
            <a:pathLst>
              <a:path w="8765627" h="6511159">
                <a:moveTo>
                  <a:pt x="214803" y="214803"/>
                </a:moveTo>
                <a:lnTo>
                  <a:pt x="214803" y="4254227"/>
                </a:lnTo>
                <a:lnTo>
                  <a:pt x="8550824" y="4254227"/>
                </a:lnTo>
                <a:lnTo>
                  <a:pt x="8550824" y="214803"/>
                </a:lnTo>
                <a:close/>
                <a:moveTo>
                  <a:pt x="0" y="0"/>
                </a:moveTo>
                <a:lnTo>
                  <a:pt x="8765627" y="0"/>
                </a:lnTo>
                <a:lnTo>
                  <a:pt x="8765627" y="4254227"/>
                </a:lnTo>
                <a:lnTo>
                  <a:pt x="8765627" y="6511159"/>
                </a:lnTo>
                <a:lnTo>
                  <a:pt x="0" y="6511159"/>
                </a:lnTo>
                <a:lnTo>
                  <a:pt x="0" y="42542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 descr="LOG_Medline_287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99" y="0"/>
            <a:ext cx="1488299" cy="148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5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freestyl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324095"/>
            <a:ext cx="8229600" cy="676154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9900" y="2080435"/>
            <a:ext cx="8229600" cy="78341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48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creen 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146" y="6497479"/>
            <a:ext cx="3808218" cy="24144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68986" y="379343"/>
            <a:ext cx="8454135" cy="6105457"/>
          </a:xfrm>
          <a:blipFill>
            <a:blip r:embed="rId2" cstate="print"/>
            <a:stretch>
              <a:fillRect/>
            </a:stretch>
          </a:blipFill>
        </p:spPr>
        <p:txBody>
          <a:bodyPr vert="horz" lIns="91440" tIns="2743200" rIns="91440" bIns="45720" rtlCol="0" anchor="t" anchorCtr="0">
            <a:normAutofit/>
          </a:bodyPr>
          <a:lstStyle>
            <a:lvl1pPr marL="1009650" marR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Lucida Grande"/>
              <a:buNone/>
              <a:tabLst/>
              <a:defRPr lang="en-US" sz="2400" b="1" baseline="0" dirty="0">
                <a:solidFill>
                  <a:schemeClr val="bg2"/>
                </a:solidFill>
              </a:defRPr>
            </a:lvl1pPr>
          </a:lstStyle>
          <a:p>
            <a:pPr marL="1009650" marR="0" lvl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Lucida Grande"/>
              <a:buNone/>
              <a:tabLst/>
              <a:defRPr/>
            </a:pPr>
            <a:r>
              <a:rPr lang="en-US" dirty="0" smtClean="0"/>
              <a:t>Click center button to</a:t>
            </a:r>
            <a:br>
              <a:rPr lang="en-US" dirty="0" smtClean="0"/>
            </a:br>
            <a:r>
              <a:rPr lang="en-US" dirty="0" smtClean="0"/>
              <a:t>add a full screen </a:t>
            </a:r>
            <a:br>
              <a:rPr lang="en-US" dirty="0" smtClean="0"/>
            </a:br>
            <a:r>
              <a:rPr lang="en-US" dirty="0" smtClean="0"/>
              <a:t>image. </a:t>
            </a:r>
          </a:p>
          <a:p>
            <a:pPr marL="1009650" lvl="0" indent="0">
              <a:lnSpc>
                <a:spcPts val="2100"/>
              </a:lnSpc>
              <a:spcBef>
                <a:spcPts val="0"/>
              </a:spcBef>
              <a:buSzPct val="60000"/>
              <a:buFont typeface="Lucida Grande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ditable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377950"/>
            <a:ext cx="8229600" cy="474821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48663" y="6318250"/>
            <a:ext cx="336551" cy="330200"/>
          </a:xfrm>
        </p:spPr>
        <p:txBody>
          <a:bodyPr/>
          <a:lstStyle>
            <a:lvl1pPr algn="r">
              <a:defRPr sz="1100" b="0" i="0" smtClean="0">
                <a:solidFill>
                  <a:srgbClr val="3C3E3E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61C956A-4A5F-4A57-9122-4654EED9AD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008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1F2868-7C43-4E35-AFBE-864C4F7EEBF4}" type="datetimeFigureOut">
              <a:rPr lang="en-US">
                <a:solidFill>
                  <a:srgbClr val="322C24"/>
                </a:solidFill>
                <a:latin typeface="Arial" charset="0"/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6/6/2016</a:t>
            </a:fld>
            <a:endParaRPr lang="en-US">
              <a:solidFill>
                <a:srgbClr val="322C24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F1EC-4046-46A9-828C-EE5A476FD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1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22C24"/>
              </a:solidFill>
              <a:ea typeface="ＭＳ Ｐゴシック"/>
              <a:cs typeface="Arial" charset="0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9439" y="6359525"/>
            <a:ext cx="1143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3795C-C754-498C-85E5-A13269023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37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747" y="1447800"/>
            <a:ext cx="3886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489701"/>
            <a:ext cx="990600" cy="2460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22C24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77001"/>
            <a:ext cx="3657600" cy="2460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B8FB-FA86-4A4F-B2C8-A75953377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3997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-Column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4"/>
          </p:nvPr>
        </p:nvSpPr>
        <p:spPr>
          <a:xfrm>
            <a:off x="4673602" y="1422182"/>
            <a:ext cx="4013199" cy="4663440"/>
          </a:xfrm>
          <a:solidFill>
            <a:srgbClr val="FFFFFF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Aft>
                <a:spcPts val="1800"/>
              </a:spcAft>
              <a:buNone/>
              <a:defRPr baseline="0">
                <a:solidFill>
                  <a:srgbClr val="393939"/>
                </a:solidFill>
              </a:defRPr>
            </a:lvl1pPr>
            <a:lvl2pPr marL="279400" indent="-250825">
              <a:buFont typeface="Arial" pitchFamily="34" charset="0"/>
              <a:buChar char="•"/>
              <a:defRPr>
                <a:solidFill>
                  <a:srgbClr val="393939"/>
                </a:solidFill>
              </a:defRPr>
            </a:lvl2pPr>
            <a:lvl3pPr marL="515938" marR="0" indent="-2508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D9B"/>
              </a:buClr>
              <a:buSzTx/>
              <a:buFont typeface="BentonSansF Book" pitchFamily="50" charset="0"/>
              <a:buChar char="–"/>
              <a:tabLst/>
              <a:defRPr>
                <a:solidFill>
                  <a:srgbClr val="393939"/>
                </a:solidFill>
              </a:defRPr>
            </a:lvl3pPr>
            <a:lvl4pPr marL="801688" marR="0" indent="-2508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D9B"/>
              </a:buClr>
              <a:buSzTx/>
              <a:buFont typeface="Arial" pitchFamily="34" charset="0"/>
              <a:buChar char="•"/>
              <a:tabLst/>
              <a:defRPr>
                <a:solidFill>
                  <a:srgbClr val="393939"/>
                </a:solidFill>
              </a:defRPr>
            </a:lvl4pPr>
            <a:lvl5pPr marL="1085850" marR="0" indent="-2508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D9B"/>
              </a:buClr>
              <a:buSzTx/>
              <a:buFont typeface="BentonSansF Book" pitchFamily="50" charset="0"/>
              <a:buChar char="–"/>
              <a:tabLst/>
              <a:defRPr>
                <a:solidFill>
                  <a:srgbClr val="39393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6251" y="1422182"/>
            <a:ext cx="4152900" cy="4663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48663" y="6318250"/>
            <a:ext cx="336551" cy="330200"/>
          </a:xfrm>
        </p:spPr>
        <p:txBody>
          <a:bodyPr/>
          <a:lstStyle>
            <a:lvl1pPr algn="r">
              <a:defRPr sz="1100" b="0" i="0" smtClean="0">
                <a:solidFill>
                  <a:srgbClr val="3C3E3E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550123F-5DBB-442E-8C95-32EAAA9D2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99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6296" y="6318252"/>
            <a:ext cx="298917" cy="329756"/>
          </a:xfrm>
          <a:prstGeom prst="rect">
            <a:avLst/>
          </a:prstGeom>
        </p:spPr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9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8C77-75FC-4BC3-BAE4-F68EF01AC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5912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/>
        </p:nvSpPr>
        <p:spPr>
          <a:xfrm>
            <a:off x="204952" y="189186"/>
            <a:ext cx="8765627" cy="6511159"/>
          </a:xfrm>
          <a:custGeom>
            <a:avLst/>
            <a:gdLst/>
            <a:ahLst/>
            <a:cxnLst/>
            <a:rect l="l" t="t" r="r" b="b"/>
            <a:pathLst>
              <a:path w="8765627" h="6511159">
                <a:moveTo>
                  <a:pt x="214803" y="214803"/>
                </a:moveTo>
                <a:lnTo>
                  <a:pt x="214803" y="5625827"/>
                </a:lnTo>
                <a:lnTo>
                  <a:pt x="8550824" y="5625827"/>
                </a:lnTo>
                <a:lnTo>
                  <a:pt x="8550824" y="214803"/>
                </a:lnTo>
                <a:close/>
                <a:moveTo>
                  <a:pt x="0" y="0"/>
                </a:moveTo>
                <a:lnTo>
                  <a:pt x="8765627" y="0"/>
                </a:lnTo>
                <a:lnTo>
                  <a:pt x="8765627" y="5625827"/>
                </a:lnTo>
                <a:lnTo>
                  <a:pt x="8765627" y="6511159"/>
                </a:lnTo>
                <a:lnTo>
                  <a:pt x="0" y="6511159"/>
                </a:lnTo>
                <a:lnTo>
                  <a:pt x="0" y="56258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763" y="5862705"/>
            <a:ext cx="8394877" cy="761628"/>
          </a:xfrm>
        </p:spPr>
        <p:txBody>
          <a:bodyPr tIns="0" bIns="0" anchor="b">
            <a:normAutofit/>
          </a:bodyPr>
          <a:lstStyle>
            <a:lvl1pPr algn="r">
              <a:defRPr sz="40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LOG_Medline_287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99" y="0"/>
            <a:ext cx="1488299" cy="1488299"/>
          </a:xfrm>
          <a:prstGeom prst="rect">
            <a:avLst/>
          </a:prstGeom>
        </p:spPr>
      </p:pic>
      <p:sp>
        <p:nvSpPr>
          <p:cNvPr id="5" name="Rectangle 3"/>
          <p:cNvSpPr/>
          <p:nvPr userDrawn="1"/>
        </p:nvSpPr>
        <p:spPr>
          <a:xfrm>
            <a:off x="204952" y="189186"/>
            <a:ext cx="8765627" cy="6511159"/>
          </a:xfrm>
          <a:custGeom>
            <a:avLst/>
            <a:gdLst/>
            <a:ahLst/>
            <a:cxnLst/>
            <a:rect l="l" t="t" r="r" b="b"/>
            <a:pathLst>
              <a:path w="8765627" h="6511159">
                <a:moveTo>
                  <a:pt x="214803" y="214803"/>
                </a:moveTo>
                <a:lnTo>
                  <a:pt x="214803" y="5625827"/>
                </a:lnTo>
                <a:lnTo>
                  <a:pt x="8550824" y="5625827"/>
                </a:lnTo>
                <a:lnTo>
                  <a:pt x="8550824" y="214803"/>
                </a:lnTo>
                <a:close/>
                <a:moveTo>
                  <a:pt x="0" y="0"/>
                </a:moveTo>
                <a:lnTo>
                  <a:pt x="8765627" y="0"/>
                </a:lnTo>
                <a:lnTo>
                  <a:pt x="8765627" y="5625827"/>
                </a:lnTo>
                <a:lnTo>
                  <a:pt x="8765627" y="6511159"/>
                </a:lnTo>
                <a:lnTo>
                  <a:pt x="0" y="6511159"/>
                </a:lnTo>
                <a:lnTo>
                  <a:pt x="0" y="56258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LOG_Medline_287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99" y="0"/>
            <a:ext cx="1488299" cy="148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2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33720" y="6497479"/>
            <a:ext cx="1380779" cy="24144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8C6CC-A322-4681-9C10-19C85A44A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146" y="6497479"/>
            <a:ext cx="3808218" cy="24144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1324095"/>
            <a:ext cx="8229600" cy="676154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74840" y="2028825"/>
            <a:ext cx="8229600" cy="42561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 or select icon below to add a table, chart, or other graphics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333721" y="6497479"/>
            <a:ext cx="411751" cy="241443"/>
          </a:xfrm>
        </p:spPr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;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146" y="6497479"/>
            <a:ext cx="3808218" cy="24144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74840" y="1450428"/>
            <a:ext cx="8229600" cy="483450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 or select icon below to add a table, chart, or other graphics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333721" y="6497479"/>
            <a:ext cx="411751" cy="241443"/>
          </a:xfrm>
        </p:spPr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3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+ 2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026672"/>
            <a:ext cx="4040188" cy="4115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00" b="1" cap="all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488" y="2460635"/>
            <a:ext cx="4040188" cy="3951288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 or select icon below to add table, chart, or other graphics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13" y="2026672"/>
            <a:ext cx="4041775" cy="4115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00" b="1" cap="all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59313" y="246063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 or select icon below to add table, chart, or other graphics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324095"/>
            <a:ext cx="8229600" cy="676154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9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69900" y="2085974"/>
            <a:ext cx="8229600" cy="3307119"/>
          </a:xfrm>
        </p:spPr>
        <p:txBody>
          <a:bodyPr tIns="1188720"/>
          <a:lstStyle>
            <a:lvl1pPr marL="1009650" marR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Lucida Grande"/>
              <a:buNone/>
              <a:tabLst/>
              <a:defRPr b="1" baseline="0">
                <a:solidFill>
                  <a:schemeClr val="bg2"/>
                </a:solidFill>
              </a:defRPr>
            </a:lvl1pPr>
          </a:lstStyle>
          <a:p>
            <a:pPr marL="1009650" marR="0" lvl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Lucida Grande"/>
              <a:buNone/>
              <a:tabLst/>
              <a:defRPr/>
            </a:pPr>
            <a:r>
              <a:rPr lang="en-US" dirty="0" smtClean="0"/>
              <a:t>Click center button to</a:t>
            </a:r>
            <a:br>
              <a:rPr lang="en-US" dirty="0" smtClean="0"/>
            </a:br>
            <a:r>
              <a:rPr lang="en-US" dirty="0" smtClean="0"/>
              <a:t>add a wide image. 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324095"/>
            <a:ext cx="8229600" cy="676154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9900" y="5523721"/>
            <a:ext cx="8229600" cy="8627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47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Column + 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324094"/>
            <a:ext cx="4216400" cy="919043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9900" y="2328863"/>
            <a:ext cx="4215384" cy="39004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4800599" y="1328738"/>
            <a:ext cx="3900488" cy="4914900"/>
          </a:xfrm>
        </p:spPr>
        <p:txBody>
          <a:bodyPr tIns="1463040" anchor="t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b="1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an image. </a:t>
            </a:r>
          </a:p>
        </p:txBody>
      </p:sp>
    </p:spTree>
    <p:extLst>
      <p:ext uri="{BB962C8B-B14F-4D97-AF65-F5344CB8AC3E}">
        <p14:creationId xmlns:p14="http://schemas.microsoft.com/office/powerpoint/2010/main" val="31419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+ 2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69498" y="2013751"/>
            <a:ext cx="3931920" cy="2017932"/>
          </a:xfrm>
        </p:spPr>
        <p:txBody>
          <a:bodyPr tIns="457200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Calibri" pitchFamily="34" charset="0"/>
              <a:buNone/>
              <a:tabLst/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an image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9498" y="4031209"/>
            <a:ext cx="3931920" cy="43973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766719" y="4031209"/>
            <a:ext cx="3931920" cy="43973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 hasCustomPrompt="1"/>
          </p:nvPr>
        </p:nvSpPr>
        <p:spPr>
          <a:xfrm>
            <a:off x="4766719" y="2013751"/>
            <a:ext cx="3931920" cy="2017712"/>
          </a:xfrm>
        </p:spPr>
        <p:txBody>
          <a:bodyPr tIns="457200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Calibri" pitchFamily="34" charset="0"/>
              <a:buNone/>
              <a:tabLst/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an image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324095"/>
            <a:ext cx="8229600" cy="676154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9498" y="4543425"/>
            <a:ext cx="3931920" cy="1857375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4766719" y="4543425"/>
            <a:ext cx="3931920" cy="1857375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526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freestyl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MEDLINE  </a:t>
            </a:r>
            <a:r>
              <a:rPr lang="en-US" b="0" smtClean="0"/>
              <a:t>|  Better Products. Better Outcomes</a:t>
            </a:r>
            <a:r>
              <a:rPr lang="en-US" b="0" baseline="30000" smtClean="0"/>
              <a:t>TM</a:t>
            </a:r>
            <a:endParaRPr lang="en-US" b="0" baseline="30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23024-0CD2-DE47-BF7C-91EDB09AD8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324095"/>
            <a:ext cx="8229600" cy="676154"/>
          </a:xfrm>
        </p:spPr>
        <p:txBody>
          <a:bodyPr tIns="0" bIns="0" anchor="ctr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2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8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stripe-border.emf"/>
          <p:cNvPicPr>
            <a:picLocks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18" r="27218"/>
          <a:stretch/>
        </p:blipFill>
        <p:spPr>
          <a:xfrm>
            <a:off x="-35279" y="1"/>
            <a:ext cx="9182844" cy="696927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4840" y="438523"/>
            <a:ext cx="8229600" cy="799832"/>
          </a:xfrm>
          <a:prstGeom prst="rect">
            <a:avLst/>
          </a:prstGeom>
        </p:spPr>
        <p:txBody>
          <a:bodyPr vert="horz" wrap="none" lIns="91440" tIns="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40" y="1466193"/>
            <a:ext cx="8229600" cy="481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6146" y="6497479"/>
            <a:ext cx="3808218" cy="24144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808080"/>
                </a:solidFill>
              </a:defRPr>
            </a:lvl1pPr>
          </a:lstStyle>
          <a:p>
            <a:pPr defTabSz="457200"/>
            <a:r>
              <a:rPr lang="en-US" smtClean="0">
                <a:ea typeface="ＭＳ Ｐゴシック"/>
                <a:cs typeface="Arial" charset="0"/>
              </a:rPr>
              <a:t>MEDLINE  |  Better Products. Better OutcomesTM</a:t>
            </a:r>
            <a:endParaRPr lang="en-US" b="0" baseline="30000" dirty="0">
              <a:ea typeface="ＭＳ Ｐゴシック"/>
              <a:cs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3721" y="6497479"/>
            <a:ext cx="411751" cy="241443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08080"/>
                </a:solidFill>
              </a:defRPr>
            </a:lvl1pPr>
          </a:lstStyle>
          <a:p>
            <a:pPr defTabSz="457200"/>
            <a:fld id="{28D23024-0CD2-DE47-BF7C-91EDB09AD884}" type="slidenum">
              <a:rPr lang="en-US" smtClean="0">
                <a:ea typeface="ＭＳ Ｐゴシック"/>
                <a:cs typeface="Arial" charset="0"/>
              </a:rPr>
              <a:pPr defTabSz="457200"/>
              <a:t>‹#›</a:t>
            </a:fld>
            <a:endParaRPr lang="en-US" dirty="0">
              <a:ea typeface="ＭＳ Ｐゴシック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4200" y="1238354"/>
            <a:ext cx="8110709" cy="0"/>
          </a:xfrm>
          <a:prstGeom prst="line">
            <a:avLst/>
          </a:prstGeom>
          <a:ln w="19050" cmpd="sng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25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1" kern="1200" spc="-130" baseline="0">
          <a:solidFill>
            <a:schemeClr val="bg2"/>
          </a:solidFill>
          <a:latin typeface="Calibri"/>
          <a:ea typeface="+mj-ea"/>
          <a:cs typeface="Calibri"/>
        </a:defRPr>
      </a:lvl1pPr>
    </p:titleStyle>
    <p:bodyStyle>
      <a:lvl1pPr marL="225425" indent="-225425" algn="l" defTabSz="457200" rtl="0" eaLnBrk="1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chemeClr val="tx2"/>
        </a:buClr>
        <a:buSzPct val="100000"/>
        <a:buFont typeface="Calibri" pitchFamily="34" charset="0"/>
        <a:buChar char="»"/>
        <a:defRPr sz="2000" kern="1200">
          <a:solidFill>
            <a:srgbClr val="766D66"/>
          </a:solidFill>
          <a:latin typeface="Calibri"/>
          <a:ea typeface="+mn-ea"/>
          <a:cs typeface="Calibri"/>
        </a:defRPr>
      </a:lvl1pPr>
      <a:lvl2pPr marL="400050" indent="-125413" algn="l" defTabSz="4572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60000"/>
        <a:buFont typeface="Arial"/>
        <a:buChar char="•"/>
        <a:tabLst/>
        <a:defRPr sz="1800" kern="1200">
          <a:solidFill>
            <a:srgbClr val="766D66"/>
          </a:solidFill>
          <a:latin typeface="Calibri"/>
          <a:ea typeface="+mn-ea"/>
          <a:cs typeface="Calibri"/>
        </a:defRPr>
      </a:lvl2pPr>
      <a:lvl3pPr marL="630238" indent="-117475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60000"/>
        <a:buFont typeface="Lucida Grande"/>
        <a:buChar char="&gt;"/>
        <a:defRPr sz="1600" kern="1200">
          <a:solidFill>
            <a:srgbClr val="766D66"/>
          </a:solidFill>
          <a:latin typeface="Calibri"/>
          <a:ea typeface="+mn-ea"/>
          <a:cs typeface="Calibri"/>
        </a:defRPr>
      </a:lvl3pPr>
      <a:lvl4pPr marL="857250" indent="-123825" algn="l" defTabSz="4572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60000"/>
        <a:buFont typeface="Arial"/>
        <a:buChar char="•"/>
        <a:defRPr sz="1400" kern="1200">
          <a:solidFill>
            <a:srgbClr val="766D66"/>
          </a:solidFill>
          <a:latin typeface="Calibri"/>
          <a:ea typeface="+mn-ea"/>
          <a:cs typeface="Calibri"/>
        </a:defRPr>
      </a:lvl4pPr>
      <a:lvl5pPr marL="1082675" indent="-165100" algn="l" defTabSz="457200" rtl="0" eaLnBrk="1" latinLnBrk="0" hangingPunct="1">
        <a:spcBef>
          <a:spcPct val="20000"/>
        </a:spcBef>
        <a:spcAft>
          <a:spcPts val="600"/>
        </a:spcAft>
        <a:buSzPct val="60000"/>
        <a:buFont typeface="Lucida Grande"/>
        <a:buChar char="&gt;"/>
        <a:defRPr sz="1200" kern="1200">
          <a:solidFill>
            <a:srgbClr val="766D66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5763" y="3048186"/>
            <a:ext cx="8394877" cy="761628"/>
          </a:xfrm>
        </p:spPr>
        <p:txBody>
          <a:bodyPr vert="horz" wrap="none" lIns="91440" tIns="0" rIns="0" bIns="0" rtlCol="0" anchor="b" anchorCtr="0">
            <a:normAutofit/>
          </a:bodyPr>
          <a:lstStyle/>
          <a:p>
            <a:pPr algn="ctr"/>
            <a:r>
              <a:rPr lang="en-US" dirty="0" smtClean="0"/>
              <a:t>GS1 Data Standards</a:t>
            </a:r>
          </a:p>
        </p:txBody>
      </p:sp>
    </p:spTree>
    <p:extLst>
      <p:ext uri="{BB962C8B-B14F-4D97-AF65-F5344CB8AC3E}">
        <p14:creationId xmlns:p14="http://schemas.microsoft.com/office/powerpoint/2010/main" val="282073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5763" y="3048186"/>
            <a:ext cx="8394877" cy="761628"/>
          </a:xfrm>
        </p:spPr>
        <p:txBody>
          <a:bodyPr vert="horz" wrap="none" lIns="91440" tIns="0" rIns="0" bIns="0" rtlCol="0" anchor="b" anchorCtr="0">
            <a:normAutofit/>
          </a:bodyPr>
          <a:lstStyle/>
          <a:p>
            <a:pPr algn="ctr"/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8387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/>
                <a:cs typeface="ＭＳ Ｐゴシック"/>
              </a:rPr>
              <a:t>Agenda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447800"/>
            <a:ext cx="7848599" cy="4953000"/>
          </a:xfrm>
        </p:spPr>
        <p:txBody>
          <a:bodyPr>
            <a:noAutofit/>
          </a:bodyPr>
          <a:lstStyle/>
          <a:p>
            <a:r>
              <a:rPr lang="en-US" dirty="0" smtClean="0">
                <a:ea typeface="ＭＳ Ｐゴシック"/>
                <a:cs typeface="ＭＳ Ｐゴシック"/>
              </a:rPr>
              <a:t>Introduction</a:t>
            </a:r>
          </a:p>
          <a:p>
            <a:endParaRPr lang="en-US" dirty="0" smtClean="0">
              <a:ea typeface="ＭＳ Ｐゴシック"/>
              <a:cs typeface="ＭＳ Ｐゴシック"/>
            </a:endParaRPr>
          </a:p>
          <a:p>
            <a:r>
              <a:rPr lang="en-US" dirty="0" smtClean="0">
                <a:ea typeface="ＭＳ Ｐゴシック"/>
                <a:cs typeface="ＭＳ Ｐゴシック"/>
              </a:rPr>
              <a:t>GS1 Data Standards Overview</a:t>
            </a:r>
          </a:p>
          <a:p>
            <a:endParaRPr lang="en-US" dirty="0" smtClean="0">
              <a:ea typeface="ＭＳ Ｐゴシック"/>
              <a:cs typeface="ＭＳ Ｐゴシック"/>
            </a:endParaRPr>
          </a:p>
          <a:p>
            <a:r>
              <a:rPr lang="en-US" dirty="0" smtClean="0">
                <a:ea typeface="ＭＳ Ｐゴシック"/>
                <a:cs typeface="ＭＳ Ｐゴシック"/>
              </a:rPr>
              <a:t>Benefits of GS1 Data Standards</a:t>
            </a:r>
          </a:p>
          <a:p>
            <a:endParaRPr lang="en-US" dirty="0" smtClean="0">
              <a:ea typeface="ＭＳ Ｐゴシック"/>
              <a:cs typeface="ＭＳ Ｐゴシック"/>
            </a:endParaRPr>
          </a:p>
          <a:p>
            <a:r>
              <a:rPr lang="en-US" dirty="0" smtClean="0">
                <a:ea typeface="ＭＳ Ｐゴシック"/>
                <a:cs typeface="ＭＳ Ｐゴシック"/>
              </a:rPr>
              <a:t>Adoption Challenges</a:t>
            </a:r>
          </a:p>
          <a:p>
            <a:endParaRPr lang="en-US" dirty="0" smtClean="0">
              <a:ea typeface="ＭＳ Ｐゴシック"/>
              <a:cs typeface="ＭＳ Ｐゴシック"/>
            </a:endParaRPr>
          </a:p>
          <a:p>
            <a:r>
              <a:rPr lang="en-US" dirty="0" smtClean="0">
                <a:ea typeface="ＭＳ Ｐゴシック"/>
                <a:cs typeface="ＭＳ Ｐゴシック"/>
              </a:rPr>
              <a:t>Medline’s Experiences</a:t>
            </a:r>
          </a:p>
          <a:p>
            <a:endParaRPr lang="en-US" dirty="0">
              <a:ea typeface="ＭＳ Ｐゴシック"/>
              <a:cs typeface="ＭＳ Ｐゴシック"/>
            </a:endParaRPr>
          </a:p>
          <a:p>
            <a:r>
              <a:rPr lang="en-US" dirty="0" smtClean="0">
                <a:ea typeface="ＭＳ Ｐゴシック"/>
                <a:cs typeface="ＭＳ Ｐゴシック"/>
              </a:rPr>
              <a:t>Questions?</a:t>
            </a:r>
            <a:endParaRPr lang="en-US" dirty="0">
              <a:ea typeface="ＭＳ Ｐゴシック"/>
              <a:cs typeface="ＭＳ Ｐゴシック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ea typeface="ＭＳ Ｐゴシック"/>
              <a:cs typeface="ＭＳ Ｐゴシック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38C6CC-A322-4681-9C10-19C85A44A83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0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GS1 Data Standards Overview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4840" y="1371600"/>
            <a:ext cx="8229600" cy="483450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Who is GS1?</a:t>
            </a:r>
          </a:p>
          <a:p>
            <a:pPr lvl="1"/>
            <a:r>
              <a:rPr lang="en-US" sz="2000" dirty="0"/>
              <a:t>GS1 is a not for profit organization </a:t>
            </a:r>
            <a:r>
              <a:rPr lang="en-US" sz="2000" dirty="0" smtClean="0"/>
              <a:t>that helps </a:t>
            </a:r>
            <a:r>
              <a:rPr lang="en-US" sz="2000" dirty="0"/>
              <a:t>many industry groups (i.e. retail, automotive, </a:t>
            </a:r>
            <a:r>
              <a:rPr lang="en-US" sz="2000" dirty="0" smtClean="0"/>
              <a:t> </a:t>
            </a:r>
            <a:r>
              <a:rPr lang="en-US" sz="2000" dirty="0"/>
              <a:t>food, healthcare) with adoption and use of data standards.</a:t>
            </a:r>
          </a:p>
          <a:p>
            <a:pPr lvl="1"/>
            <a:r>
              <a:rPr lang="en-US" sz="2000" dirty="0"/>
              <a:t>GS1 Healthcare US is the user group that supports the adoption and implementation of global data standards within the US healthcare industry</a:t>
            </a:r>
            <a:r>
              <a:rPr lang="en-US" sz="2000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What </a:t>
            </a:r>
            <a:r>
              <a:rPr lang="en-US" sz="2400" b="1" dirty="0"/>
              <a:t>are the GS1 Data Standards</a:t>
            </a:r>
            <a:r>
              <a:rPr lang="en-US" sz="2400" b="1" dirty="0" smtClean="0"/>
              <a:t>?</a:t>
            </a:r>
          </a:p>
          <a:p>
            <a:pPr lvl="1"/>
            <a:r>
              <a:rPr lang="en-US" sz="2000" dirty="0"/>
              <a:t>There are two main GS1 data standards in supply chain:</a:t>
            </a:r>
          </a:p>
          <a:p>
            <a:pPr lvl="2"/>
            <a:r>
              <a:rPr lang="en-US" sz="1800" b="1" dirty="0"/>
              <a:t>GLN = Global Location Number.</a:t>
            </a:r>
          </a:p>
          <a:p>
            <a:pPr lvl="2"/>
            <a:r>
              <a:rPr lang="en-US" sz="1800" b="1" dirty="0"/>
              <a:t>GTIN = Global Trade Item Number</a:t>
            </a:r>
          </a:p>
          <a:p>
            <a:pPr lvl="1"/>
            <a:endParaRPr lang="en-US" sz="2000" b="1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3</a:t>
            </a:fld>
            <a:endParaRPr lang="en-US" dirty="0" smtClean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412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Location Number (GLN)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4840" y="1371600"/>
            <a:ext cx="8229600" cy="4834505"/>
          </a:xfrm>
        </p:spPr>
        <p:txBody>
          <a:bodyPr>
            <a:noAutofit/>
          </a:bodyPr>
          <a:lstStyle/>
          <a:p>
            <a:r>
              <a:rPr lang="en-US" dirty="0"/>
              <a:t>A GLN is a unique 13 digit number assigned to locations within the healthcare supply chain.</a:t>
            </a:r>
          </a:p>
          <a:p>
            <a:pPr lvl="1"/>
            <a:r>
              <a:rPr lang="en-US" altLang="en-US" dirty="0"/>
              <a:t>The GLN can identify: a physical entity, such as a warehouse or a hospital wing, par location; or a legal entity or trading partner, such as a specific company or supplier</a:t>
            </a:r>
          </a:p>
          <a:p>
            <a:endParaRPr lang="en-US" dirty="0" smtClean="0"/>
          </a:p>
          <a:p>
            <a:r>
              <a:rPr lang="en-US" dirty="0" smtClean="0"/>
              <a:t>GS1 </a:t>
            </a:r>
            <a:r>
              <a:rPr lang="en-US" dirty="0"/>
              <a:t>is the “keeper” of GLN’s to partners in the supply </a:t>
            </a:r>
            <a:r>
              <a:rPr lang="en-US" dirty="0" smtClean="0"/>
              <a:t>chain &amp; are </a:t>
            </a:r>
            <a:r>
              <a:rPr lang="en-US" dirty="0"/>
              <a:t>saved in the “GLN Registry” which is a shared “address book” for all GLN’s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Common Uses for GLN are:</a:t>
            </a:r>
          </a:p>
          <a:p>
            <a:pPr lvl="1"/>
            <a:r>
              <a:rPr lang="en-US" dirty="0"/>
              <a:t>Ship-To Location on PO’s</a:t>
            </a:r>
          </a:p>
          <a:p>
            <a:pPr lvl="1"/>
            <a:r>
              <a:rPr lang="en-US" dirty="0"/>
              <a:t>Used in GPO Rosters / Membership Lists</a:t>
            </a:r>
          </a:p>
          <a:p>
            <a:pPr lvl="1"/>
            <a:r>
              <a:rPr lang="en-US" dirty="0"/>
              <a:t>Ensures trading partners are referencing the “same” </a:t>
            </a:r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4</a:t>
            </a:fld>
            <a:endParaRPr lang="en-US" dirty="0" smtClean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050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Trade Item Number (GTIN)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4840" y="1337695"/>
            <a:ext cx="8229600" cy="4834505"/>
          </a:xfrm>
        </p:spPr>
        <p:txBody>
          <a:bodyPr>
            <a:noAutofit/>
          </a:bodyPr>
          <a:lstStyle/>
          <a:p>
            <a:r>
              <a:rPr lang="en-US" dirty="0"/>
              <a:t>Global Trade Item Numbers (GTINs) are a 14 digit number which uniquely identify items in the Supply Chain.</a:t>
            </a:r>
          </a:p>
          <a:p>
            <a:endParaRPr lang="en-US" dirty="0" smtClean="0"/>
          </a:p>
          <a:p>
            <a:r>
              <a:rPr lang="en-US" dirty="0" smtClean="0"/>
              <a:t>Brand </a:t>
            </a:r>
            <a:r>
              <a:rPr lang="en-US" dirty="0"/>
              <a:t>Owners / Manufacturers of healthcare items must properly enumerate (assign a GTIN) and maintain their GTIN’s for their respective items.</a:t>
            </a:r>
          </a:p>
          <a:p>
            <a:endParaRPr lang="en-US" dirty="0" smtClean="0"/>
          </a:p>
          <a:p>
            <a:r>
              <a:rPr lang="en-US" dirty="0" smtClean="0"/>
              <a:t>GS1 </a:t>
            </a:r>
            <a:r>
              <a:rPr lang="en-US" dirty="0"/>
              <a:t>provides a numbering sequence such that each manufacturers items will have a unique GTIN (no two the same).</a:t>
            </a:r>
          </a:p>
          <a:p>
            <a:endParaRPr lang="en-US" dirty="0" smtClean="0"/>
          </a:p>
          <a:p>
            <a:r>
              <a:rPr lang="en-US" dirty="0" smtClean="0"/>
              <a:t>GTIN’s </a:t>
            </a:r>
            <a:r>
              <a:rPr lang="en-US" dirty="0"/>
              <a:t>can be represented in a standardized barcode format to enable scanning an item throughout the supply chain.</a:t>
            </a:r>
          </a:p>
          <a:p>
            <a:pPr lvl="1"/>
            <a:r>
              <a:rPr lang="en-US" dirty="0"/>
              <a:t>Medline Catalog Item: NON27420 (Face Shield)</a:t>
            </a:r>
          </a:p>
          <a:p>
            <a:pPr lvl="1"/>
            <a:r>
              <a:rPr lang="en-US" dirty="0"/>
              <a:t>GTIN = 40080196721741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5</a:t>
            </a:fld>
            <a:endParaRPr lang="en-US" dirty="0" smtClean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285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Trade Item Number (GTIN)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410200" y="1337695"/>
            <a:ext cx="3294240" cy="4834505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alibri" pitchFamily="34" charset="0"/>
              </a:rPr>
              <a:t>How Are GTINs Used?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All </a:t>
            </a:r>
            <a:r>
              <a:rPr lang="en-US" dirty="0">
                <a:latin typeface="Calibri" pitchFamily="34" charset="0"/>
              </a:rPr>
              <a:t>parties in the supply chain are using the same item number for the same item.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GTIN’s </a:t>
            </a:r>
            <a:r>
              <a:rPr lang="en-US" dirty="0"/>
              <a:t>can be used in PO’s, Invoices, Contracts, Reports, etc. to ensure “same item” information amongst partners.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GTIN’s </a:t>
            </a:r>
            <a:r>
              <a:rPr lang="en-US" dirty="0"/>
              <a:t>will be used by computers to accurately line up item master data in respective systems.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6</a:t>
            </a:fld>
            <a:endParaRPr lang="en-US" dirty="0" smtClean="0">
              <a:cs typeface="ＭＳ Ｐゴシック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219200" y="1219200"/>
            <a:ext cx="8077200" cy="5308600"/>
            <a:chOff x="-1219200" y="1219200"/>
            <a:chExt cx="8077200" cy="5308600"/>
          </a:xfrm>
        </p:grpSpPr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1114333767"/>
                </p:ext>
              </p:extLst>
            </p:nvPr>
          </p:nvGraphicFramePr>
          <p:xfrm>
            <a:off x="-1219200" y="1219200"/>
            <a:ext cx="8077200" cy="530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222700"/>
              <a:ext cx="1981200" cy="1349300"/>
            </a:xfrm>
            <a:prstGeom prst="rect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pic>
        <p:sp>
          <p:nvSpPr>
            <p:cNvPr id="14" name="TextBox 13"/>
            <p:cNvSpPr txBox="1"/>
            <p:nvPr/>
          </p:nvSpPr>
          <p:spPr>
            <a:xfrm>
              <a:off x="1865376" y="3276601"/>
              <a:ext cx="1874520" cy="234696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Mfr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Item: NON27420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333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GS1 Benefits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4834505"/>
          </a:xfrm>
        </p:spPr>
        <p:txBody>
          <a:bodyPr>
            <a:noAutofit/>
          </a:bodyPr>
          <a:lstStyle/>
          <a:p>
            <a:r>
              <a:rPr lang="en-US" b="1" dirty="0" smtClean="0"/>
              <a:t>GS1 Barcoding Standard Benefits</a:t>
            </a:r>
            <a:r>
              <a:rPr lang="en-US" b="1" dirty="0"/>
              <a:t>:</a:t>
            </a:r>
            <a:r>
              <a:rPr lang="en-US" dirty="0"/>
              <a:t> 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Fast </a:t>
            </a:r>
            <a:r>
              <a:rPr lang="en-US" dirty="0"/>
              <a:t>and accurate data capture at every point in the supply </a:t>
            </a:r>
            <a:r>
              <a:rPr lang="en-US" dirty="0" smtClean="0"/>
              <a:t>chain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More </a:t>
            </a:r>
            <a:r>
              <a:rPr lang="en-US" dirty="0"/>
              <a:t>accurate EMR </a:t>
            </a:r>
            <a:r>
              <a:rPr lang="en-US" dirty="0" smtClean="0"/>
              <a:t>Integration for  Patient Charging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ability to automate </a:t>
            </a:r>
            <a:r>
              <a:rPr lang="en-US" dirty="0" smtClean="0"/>
              <a:t>warehousing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Better control over distribution and </a:t>
            </a:r>
            <a:r>
              <a:rPr lang="en-US" dirty="0" smtClean="0"/>
              <a:t>storage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Improved </a:t>
            </a:r>
            <a:r>
              <a:rPr lang="en-US" dirty="0"/>
              <a:t>company to company communications throughout the supply </a:t>
            </a:r>
            <a:r>
              <a:rPr lang="en-US" dirty="0" smtClean="0"/>
              <a:t>chain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One standard for use with all trading partners, therefore no conflicting </a:t>
            </a:r>
            <a:r>
              <a:rPr lang="en-US" dirty="0" smtClean="0"/>
              <a:t>demands</a:t>
            </a:r>
          </a:p>
          <a:p>
            <a:endParaRPr lang="en-US" b="1" dirty="0" smtClean="0"/>
          </a:p>
          <a:p>
            <a:r>
              <a:rPr lang="en-US" b="1" dirty="0" smtClean="0"/>
              <a:t>Reality: Need </a:t>
            </a:r>
            <a:r>
              <a:rPr lang="en-US" b="1" dirty="0"/>
              <a:t>more stakeholders </a:t>
            </a:r>
            <a:r>
              <a:rPr lang="en-US" b="1" dirty="0" smtClean="0"/>
              <a:t>participating to provide </a:t>
            </a:r>
            <a:r>
              <a:rPr lang="en-US" b="1" dirty="0"/>
              <a:t>industry best practices and </a:t>
            </a:r>
            <a:r>
              <a:rPr lang="en-US" b="1" dirty="0" smtClean="0"/>
              <a:t>to truly document </a:t>
            </a:r>
            <a:r>
              <a:rPr lang="en-US" b="1" dirty="0"/>
              <a:t>ROI </a:t>
            </a:r>
            <a:r>
              <a:rPr lang="en-US" b="1" dirty="0" smtClean="0"/>
              <a:t>to help cost </a:t>
            </a:r>
            <a:r>
              <a:rPr lang="en-US" b="1" dirty="0"/>
              <a:t>justify implementation.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7</a:t>
            </a:fld>
            <a:endParaRPr lang="en-US" dirty="0" smtClean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602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Challenges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413895"/>
            <a:ext cx="8229600" cy="4834505"/>
          </a:xfrm>
        </p:spPr>
        <p:txBody>
          <a:bodyPr>
            <a:noAutofit/>
          </a:bodyPr>
          <a:lstStyle/>
          <a:p>
            <a:r>
              <a:rPr lang="en-US" b="1" dirty="0"/>
              <a:t>Why So Little </a:t>
            </a:r>
            <a:r>
              <a:rPr lang="en-US" b="1" dirty="0" smtClean="0"/>
              <a:t>GLN Adoption</a:t>
            </a:r>
            <a:r>
              <a:rPr lang="en-US" b="1" dirty="0"/>
              <a:t>? </a:t>
            </a:r>
            <a:endParaRPr lang="en-US" b="1" dirty="0" smtClean="0"/>
          </a:p>
          <a:p>
            <a:pPr lvl="1"/>
            <a:r>
              <a:rPr lang="en-US" dirty="0"/>
              <a:t>Goal: The anticipation was providers and suppliers would use them </a:t>
            </a:r>
            <a:r>
              <a:rPr lang="en-US" dirty="0" err="1"/>
              <a:t>transactionally</a:t>
            </a:r>
            <a:r>
              <a:rPr lang="en-US" dirty="0"/>
              <a:t> in PO’s.</a:t>
            </a:r>
          </a:p>
          <a:p>
            <a:pPr lvl="1"/>
            <a:r>
              <a:rPr lang="en-US" dirty="0"/>
              <a:t>Reality: </a:t>
            </a:r>
            <a:r>
              <a:rPr lang="en-US" dirty="0" smtClean="0"/>
              <a:t>Very </a:t>
            </a:r>
            <a:r>
              <a:rPr lang="en-US" dirty="0"/>
              <a:t>few providers adopted use of the </a:t>
            </a:r>
            <a:r>
              <a:rPr lang="en-US" dirty="0" smtClean="0"/>
              <a:t>GLN  as Providers </a:t>
            </a:r>
            <a:r>
              <a:rPr lang="en-US" dirty="0"/>
              <a:t>didn’t see the benefit in the GLN, but did/do see the benefit in the GTIN, “so let’s wait for those</a:t>
            </a:r>
            <a:r>
              <a:rPr lang="en-US" dirty="0" smtClean="0"/>
              <a:t>.”</a:t>
            </a:r>
            <a:endParaRPr lang="en-US" b="1" dirty="0" smtClean="0"/>
          </a:p>
          <a:p>
            <a:pPr>
              <a:spcBef>
                <a:spcPts val="1800"/>
              </a:spcBef>
            </a:pPr>
            <a:r>
              <a:rPr lang="en-US" b="1" dirty="0" smtClean="0"/>
              <a:t>Why So Little GTIN Adoption?</a:t>
            </a:r>
          </a:p>
          <a:p>
            <a:pPr lvl="1"/>
            <a:r>
              <a:rPr lang="en-US" dirty="0"/>
              <a:t>There has been no regulatory requirement to do so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real costs to adopting and implementing the GS1 data standards.</a:t>
            </a:r>
          </a:p>
          <a:p>
            <a:pPr lvl="2"/>
            <a:r>
              <a:rPr lang="en-US" dirty="0"/>
              <a:t>Most suppliers have already made the investments in systems to support the use of the GLN and GTIN</a:t>
            </a:r>
            <a:r>
              <a:rPr lang="en-US" dirty="0" smtClean="0"/>
              <a:t>.  </a:t>
            </a:r>
            <a:endParaRPr lang="en-US" dirty="0"/>
          </a:p>
          <a:p>
            <a:pPr lvl="2"/>
            <a:r>
              <a:rPr lang="en-US" dirty="0"/>
              <a:t>Providers need to make it a priority to allocate resources and upgrade their systems to use the standards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Barcode Challenges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8</a:t>
            </a:fld>
            <a:endParaRPr lang="en-US" dirty="0" smtClean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511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Medline’s Experiences</a:t>
            </a:r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4840" y="1413895"/>
            <a:ext cx="8229600" cy="4834505"/>
          </a:xfrm>
        </p:spPr>
        <p:txBody>
          <a:bodyPr/>
          <a:lstStyle/>
          <a:p>
            <a:r>
              <a:rPr lang="en-US" b="1" dirty="0" smtClean="0"/>
              <a:t>GS1 Data Standards Support</a:t>
            </a:r>
          </a:p>
          <a:p>
            <a:pPr lvl="1"/>
            <a:r>
              <a:rPr lang="en-US" dirty="0" smtClean="0"/>
              <a:t>Medline was a founding member of GS1 US Healthcare workgroup &amp; is still actively involved</a:t>
            </a:r>
          </a:p>
          <a:p>
            <a:pPr lvl="1"/>
            <a:r>
              <a:rPr lang="en-US" dirty="0"/>
              <a:t>As a manufacturer, Medline has enumerated (assigned GTIN’s) to </a:t>
            </a:r>
            <a:r>
              <a:rPr lang="en-US" dirty="0" smtClean="0"/>
              <a:t>Medline </a:t>
            </a:r>
            <a:r>
              <a:rPr lang="en-US" dirty="0"/>
              <a:t>Brand items.</a:t>
            </a:r>
          </a:p>
          <a:p>
            <a:pPr lvl="1"/>
            <a:r>
              <a:rPr lang="en-US" dirty="0"/>
              <a:t>As a distributor, Medline actively reaching out to manufacturing community to gather GTIN data for distributed products.</a:t>
            </a:r>
          </a:p>
          <a:p>
            <a:pPr lvl="2"/>
            <a:r>
              <a:rPr lang="en-US" dirty="0"/>
              <a:t>Dedicated resources in our Item Master Department and Quality Assurance areas to ensure proper coding and packaging requirements are being met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GLN &amp; GTIN Transactions</a:t>
            </a:r>
          </a:p>
          <a:p>
            <a:pPr lvl="1"/>
            <a:r>
              <a:rPr lang="en-US" dirty="0" smtClean="0"/>
              <a:t>Transacting with many customers using the GLN</a:t>
            </a:r>
          </a:p>
          <a:p>
            <a:pPr lvl="1"/>
            <a:r>
              <a:rPr lang="en-US" dirty="0" smtClean="0"/>
              <a:t>GTIN’s </a:t>
            </a:r>
            <a:r>
              <a:rPr lang="en-US" dirty="0"/>
              <a:t>daily transactions </a:t>
            </a:r>
            <a:r>
              <a:rPr lang="en-US" dirty="0" smtClean="0"/>
              <a:t>with 1 large IDN (Implementing another IDN currently)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A92617C5-1DBB-4E87-9695-C469527E76B1}" type="slidenum">
              <a:rPr lang="en-US" smtClean="0">
                <a:cs typeface="ＭＳ Ｐゴシック"/>
              </a:rPr>
              <a:pPr/>
              <a:t>9</a:t>
            </a:fld>
            <a:endParaRPr lang="en-US" dirty="0" smtClean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5258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edline">
  <a:themeElements>
    <a:clrScheme name="Custom 334">
      <a:dk1>
        <a:srgbClr val="322C24"/>
      </a:dk1>
      <a:lt1>
        <a:sysClr val="window" lastClr="FFFFFF"/>
      </a:lt1>
      <a:dk2>
        <a:srgbClr val="9FA0A4"/>
      </a:dk2>
      <a:lt2>
        <a:srgbClr val="082991"/>
      </a:lt2>
      <a:accent1>
        <a:srgbClr val="77B6D0"/>
      </a:accent1>
      <a:accent2>
        <a:srgbClr val="587993"/>
      </a:accent2>
      <a:accent3>
        <a:srgbClr val="AC9D73"/>
      </a:accent3>
      <a:accent4>
        <a:srgbClr val="76B900"/>
      </a:accent4>
      <a:accent5>
        <a:srgbClr val="ED8000"/>
      </a:accent5>
      <a:accent6>
        <a:srgbClr val="CB5057"/>
      </a:accent6>
      <a:hlink>
        <a:srgbClr val="CB5057"/>
      </a:hlink>
      <a:folHlink>
        <a:srgbClr val="322C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672</Words>
  <Application>Microsoft Office PowerPoint</Application>
  <PresentationFormat>On-screen Show (4:3)</PresentationFormat>
  <Paragraphs>101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3_Medline</vt:lpstr>
      <vt:lpstr>GS1 Data Standards</vt:lpstr>
      <vt:lpstr>Agenda</vt:lpstr>
      <vt:lpstr>GS1 Data Standards Overview</vt:lpstr>
      <vt:lpstr>Global Location Number (GLN)</vt:lpstr>
      <vt:lpstr>Global Trade Item Number (GTIN)</vt:lpstr>
      <vt:lpstr>Global Trade Item Number (GTIN)</vt:lpstr>
      <vt:lpstr>GS1 Benefits</vt:lpstr>
      <vt:lpstr>Adoption Challenges</vt:lpstr>
      <vt:lpstr>Medline’s Experiences</vt:lpstr>
      <vt:lpstr>Questions?</vt:lpstr>
    </vt:vector>
  </TitlesOfParts>
  <Company>Medline Industries,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CONTINUUM</dc:title>
  <dc:creator>Rolston, Dave</dc:creator>
  <cp:lastModifiedBy>dgross</cp:lastModifiedBy>
  <cp:revision>26</cp:revision>
  <dcterms:created xsi:type="dcterms:W3CDTF">2016-02-10T15:37:57Z</dcterms:created>
  <dcterms:modified xsi:type="dcterms:W3CDTF">2016-06-06T16:30:16Z</dcterms:modified>
</cp:coreProperties>
</file>